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7"/>
  </p:notes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1" r:id="rId9"/>
    <p:sldId id="262" r:id="rId10"/>
    <p:sldId id="263" r:id="rId11"/>
    <p:sldId id="355" r:id="rId12"/>
    <p:sldId id="356" r:id="rId13"/>
    <p:sldId id="357" r:id="rId14"/>
    <p:sldId id="375" r:id="rId15"/>
    <p:sldId id="376" r:id="rId16"/>
    <p:sldId id="377" r:id="rId17"/>
    <p:sldId id="378" r:id="rId18"/>
    <p:sldId id="454" r:id="rId19"/>
    <p:sldId id="371" r:id="rId20"/>
    <p:sldId id="507" r:id="rId21"/>
    <p:sldId id="506" r:id="rId22"/>
    <p:sldId id="267" r:id="rId23"/>
    <p:sldId id="468" r:id="rId24"/>
    <p:sldId id="467" r:id="rId25"/>
    <p:sldId id="469" r:id="rId26"/>
    <p:sldId id="470" r:id="rId27"/>
    <p:sldId id="471" r:id="rId28"/>
    <p:sldId id="473" r:id="rId29"/>
    <p:sldId id="474" r:id="rId30"/>
    <p:sldId id="475" r:id="rId31"/>
    <p:sldId id="479" r:id="rId32"/>
    <p:sldId id="480" r:id="rId33"/>
    <p:sldId id="481" r:id="rId34"/>
    <p:sldId id="482" r:id="rId35"/>
    <p:sldId id="508" r:id="rId36"/>
    <p:sldId id="483" r:id="rId37"/>
    <p:sldId id="266" r:id="rId38"/>
    <p:sldId id="268" r:id="rId39"/>
    <p:sldId id="487" r:id="rId40"/>
    <p:sldId id="488" r:id="rId41"/>
    <p:sldId id="270" r:id="rId42"/>
    <p:sldId id="272" r:id="rId43"/>
    <p:sldId id="271" r:id="rId44"/>
    <p:sldId id="273" r:id="rId45"/>
    <p:sldId id="274" r:id="rId46"/>
    <p:sldId id="275" r:id="rId47"/>
    <p:sldId id="269" r:id="rId48"/>
    <p:sldId id="276" r:id="rId49"/>
    <p:sldId id="277" r:id="rId50"/>
    <p:sldId id="462" r:id="rId51"/>
    <p:sldId id="359" r:id="rId52"/>
    <p:sldId id="463" r:id="rId53"/>
    <p:sldId id="464" r:id="rId54"/>
    <p:sldId id="465" r:id="rId55"/>
    <p:sldId id="278" r:id="rId56"/>
    <p:sldId id="281" r:id="rId57"/>
    <p:sldId id="279" r:id="rId58"/>
    <p:sldId id="518" r:id="rId59"/>
    <p:sldId id="519" r:id="rId60"/>
    <p:sldId id="525" r:id="rId61"/>
    <p:sldId id="294" r:id="rId62"/>
    <p:sldId id="283" r:id="rId63"/>
    <p:sldId id="512" r:id="rId64"/>
    <p:sldId id="515" r:id="rId65"/>
    <p:sldId id="516" r:id="rId66"/>
    <p:sldId id="517" r:id="rId67"/>
    <p:sldId id="466" r:id="rId68"/>
    <p:sldId id="499" r:id="rId69"/>
    <p:sldId id="505" r:id="rId70"/>
    <p:sldId id="282" r:id="rId71"/>
    <p:sldId id="284" r:id="rId72"/>
    <p:sldId id="285" r:id="rId73"/>
    <p:sldId id="287" r:id="rId74"/>
    <p:sldId id="286" r:id="rId75"/>
    <p:sldId id="288" r:id="rId76"/>
    <p:sldId id="289" r:id="rId77"/>
    <p:sldId id="290" r:id="rId78"/>
    <p:sldId id="291" r:id="rId79"/>
    <p:sldId id="292" r:id="rId80"/>
    <p:sldId id="293" r:id="rId81"/>
    <p:sldId id="295" r:id="rId82"/>
    <p:sldId id="296" r:id="rId83"/>
    <p:sldId id="297" r:id="rId84"/>
    <p:sldId id="298" r:id="rId85"/>
    <p:sldId id="299" r:id="rId8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461"/>
    <p:restoredTop sz="94643"/>
  </p:normalViewPr>
  <p:slideViewPr>
    <p:cSldViewPr snapToGrid="0" snapToObjects="1">
      <p:cViewPr varScale="1">
        <p:scale>
          <a:sx n="86" d="100"/>
          <a:sy n="86" d="100"/>
        </p:scale>
        <p:origin x="248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svg"/><Relationship Id="rId1" Type="http://schemas.openxmlformats.org/officeDocument/2006/relationships/image" Target="../media/image78.png"/><Relationship Id="rId6" Type="http://schemas.openxmlformats.org/officeDocument/2006/relationships/image" Target="../media/image83.svg"/><Relationship Id="rId5" Type="http://schemas.openxmlformats.org/officeDocument/2006/relationships/image" Target="../media/image82.png"/><Relationship Id="rId4" Type="http://schemas.openxmlformats.org/officeDocument/2006/relationships/image" Target="../media/image8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svg"/><Relationship Id="rId1" Type="http://schemas.openxmlformats.org/officeDocument/2006/relationships/image" Target="../media/image78.png"/><Relationship Id="rId6" Type="http://schemas.openxmlformats.org/officeDocument/2006/relationships/image" Target="../media/image83.svg"/><Relationship Id="rId5" Type="http://schemas.openxmlformats.org/officeDocument/2006/relationships/image" Target="../media/image82.png"/><Relationship Id="rId4" Type="http://schemas.openxmlformats.org/officeDocument/2006/relationships/image" Target="../media/image8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FDFC4B-9A43-4338-AEAD-66DFC83E73CD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01AEA12-1FD0-44EB-9625-216B8CEDF6A1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 dirty="0"/>
            <a:t>Zaman tasarrufu</a:t>
          </a:r>
          <a:r>
            <a:rPr lang="fr-CH" b="1" dirty="0"/>
            <a:t> (3 x ?)</a:t>
          </a:r>
          <a:endParaRPr lang="fr-CH" dirty="0"/>
        </a:p>
      </dgm:t>
    </dgm:pt>
    <dgm:pt modelId="{86805982-E701-417D-8746-DB97CEE5AE76}" type="parTrans" cxnId="{78611070-6A1D-4EFD-80E5-16AF37246520}">
      <dgm:prSet/>
      <dgm:spPr/>
      <dgm:t>
        <a:bodyPr/>
        <a:lstStyle/>
        <a:p>
          <a:endParaRPr lang="en-US"/>
        </a:p>
      </dgm:t>
    </dgm:pt>
    <dgm:pt modelId="{68F8B8DE-E663-40CD-AC9D-02DB98AF8063}" type="sibTrans" cxnId="{78611070-6A1D-4EFD-80E5-16AF3724652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77CB70E-7568-4F70-A989-0B47F7A02B8A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 dirty="0"/>
            <a:t>Az sayıda alet kullanımı</a:t>
          </a:r>
          <a:r>
            <a:rPr lang="fr-CH" b="1" dirty="0"/>
            <a:t> </a:t>
          </a:r>
          <a:endParaRPr lang="en-US" dirty="0"/>
        </a:p>
      </dgm:t>
    </dgm:pt>
    <dgm:pt modelId="{8210183E-3C7D-4375-A175-F2C466C0E7FF}" type="parTrans" cxnId="{8748B09F-3150-490B-B4CA-D0C3A7E3AE9B}">
      <dgm:prSet/>
      <dgm:spPr/>
      <dgm:t>
        <a:bodyPr/>
        <a:lstStyle/>
        <a:p>
          <a:endParaRPr lang="en-US"/>
        </a:p>
      </dgm:t>
    </dgm:pt>
    <dgm:pt modelId="{0C57FDC7-E359-483D-ACA7-442B8D4C3E13}" type="sibTrans" cxnId="{8748B09F-3150-490B-B4CA-D0C3A7E3AE9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49CCC18-1596-4AB3-A38F-46F3D9244377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/>
            <a:t>Daha güvenli</a:t>
          </a:r>
          <a:endParaRPr lang="en-US"/>
        </a:p>
      </dgm:t>
    </dgm:pt>
    <dgm:pt modelId="{0DEBD68A-0F92-4353-BB98-9B1D564C6470}" type="parTrans" cxnId="{9DB60CCF-28D0-4E96-923A-C9B55D6DB5F3}">
      <dgm:prSet/>
      <dgm:spPr/>
      <dgm:t>
        <a:bodyPr/>
        <a:lstStyle/>
        <a:p>
          <a:endParaRPr lang="en-US"/>
        </a:p>
      </dgm:t>
    </dgm:pt>
    <dgm:pt modelId="{A78B7A3F-7F77-4D54-8BFD-4CFEA4A3857D}" type="sibTrans" cxnId="{9DB60CCF-28D0-4E96-923A-C9B55D6DB5F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37DBC70-71D2-47D4-A2AC-BBCA1577F4EF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/>
            <a:t>Hem hasta hem de hekim için daha rahat</a:t>
          </a:r>
          <a:r>
            <a:rPr lang="fr-CH" b="1"/>
            <a:t> </a:t>
          </a:r>
          <a:endParaRPr lang="en-US"/>
        </a:p>
      </dgm:t>
    </dgm:pt>
    <dgm:pt modelId="{63011A08-36CE-4374-9DE4-AE528C1FC6FD}" type="parTrans" cxnId="{FA837D97-6E37-4E18-A050-8EC5353F4F81}">
      <dgm:prSet/>
      <dgm:spPr/>
      <dgm:t>
        <a:bodyPr/>
        <a:lstStyle/>
        <a:p>
          <a:endParaRPr lang="en-US"/>
        </a:p>
      </dgm:t>
    </dgm:pt>
    <dgm:pt modelId="{ACFA5D1A-0B51-452F-929F-FE660ADAB766}" type="sibTrans" cxnId="{FA837D97-6E37-4E18-A050-8EC5353F4F81}">
      <dgm:prSet/>
      <dgm:spPr/>
      <dgm:t>
        <a:bodyPr/>
        <a:lstStyle/>
        <a:p>
          <a:endParaRPr lang="en-US"/>
        </a:p>
      </dgm:t>
    </dgm:pt>
    <dgm:pt modelId="{98A63E20-DAF2-4E04-9B77-8650F8302BAA}" type="pres">
      <dgm:prSet presAssocID="{9EFDFC4B-9A43-4338-AEAD-66DFC83E73CD}" presName="root" presStyleCnt="0">
        <dgm:presLayoutVars>
          <dgm:dir/>
          <dgm:resizeHandles val="exact"/>
        </dgm:presLayoutVars>
      </dgm:prSet>
      <dgm:spPr/>
    </dgm:pt>
    <dgm:pt modelId="{AEA6A99F-4524-4526-BF75-CDD06AC97320}" type="pres">
      <dgm:prSet presAssocID="{9EFDFC4B-9A43-4338-AEAD-66DFC83E73CD}" presName="container" presStyleCnt="0">
        <dgm:presLayoutVars>
          <dgm:dir/>
          <dgm:resizeHandles val="exact"/>
        </dgm:presLayoutVars>
      </dgm:prSet>
      <dgm:spPr/>
    </dgm:pt>
    <dgm:pt modelId="{F695EE31-0B69-4A5E-9E20-A9E516449ED6}" type="pres">
      <dgm:prSet presAssocID="{F01AEA12-1FD0-44EB-9625-216B8CEDF6A1}" presName="compNode" presStyleCnt="0"/>
      <dgm:spPr/>
    </dgm:pt>
    <dgm:pt modelId="{0F000099-B7DF-4EC6-8854-71E925219728}" type="pres">
      <dgm:prSet presAssocID="{F01AEA12-1FD0-44EB-9625-216B8CEDF6A1}" presName="iconBgRect" presStyleLbl="bgShp" presStyleIdx="0" presStyleCnt="4"/>
      <dgm:spPr/>
    </dgm:pt>
    <dgm:pt modelId="{418338EF-097D-4FF5-A2AC-857C4AD16E7C}" type="pres">
      <dgm:prSet presAssocID="{F01AEA12-1FD0-44EB-9625-216B8CEDF6A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70FFC601-2F0A-4C1D-88E3-A40D74B6D4EE}" type="pres">
      <dgm:prSet presAssocID="{F01AEA12-1FD0-44EB-9625-216B8CEDF6A1}" presName="spaceRect" presStyleCnt="0"/>
      <dgm:spPr/>
    </dgm:pt>
    <dgm:pt modelId="{1D2F3A4A-8F96-46C8-9896-7BB70408AD18}" type="pres">
      <dgm:prSet presAssocID="{F01AEA12-1FD0-44EB-9625-216B8CEDF6A1}" presName="textRect" presStyleLbl="revTx" presStyleIdx="0" presStyleCnt="4" custScaleX="107223">
        <dgm:presLayoutVars>
          <dgm:chMax val="1"/>
          <dgm:chPref val="1"/>
        </dgm:presLayoutVars>
      </dgm:prSet>
      <dgm:spPr/>
    </dgm:pt>
    <dgm:pt modelId="{AE07E22E-78F9-4FF4-B379-B4AD91FF3E46}" type="pres">
      <dgm:prSet presAssocID="{68F8B8DE-E663-40CD-AC9D-02DB98AF8063}" presName="sibTrans" presStyleLbl="sibTrans2D1" presStyleIdx="0" presStyleCnt="0"/>
      <dgm:spPr/>
    </dgm:pt>
    <dgm:pt modelId="{D830775C-CBCD-4582-9B2A-3AFE29218D04}" type="pres">
      <dgm:prSet presAssocID="{277CB70E-7568-4F70-A989-0B47F7A02B8A}" presName="compNode" presStyleCnt="0"/>
      <dgm:spPr/>
    </dgm:pt>
    <dgm:pt modelId="{7FBEF5C7-E65E-482D-82B5-7E6AB765C835}" type="pres">
      <dgm:prSet presAssocID="{277CB70E-7568-4F70-A989-0B47F7A02B8A}" presName="iconBgRect" presStyleLbl="bgShp" presStyleIdx="1" presStyleCnt="4"/>
      <dgm:spPr/>
    </dgm:pt>
    <dgm:pt modelId="{5E6E2E8F-3B4B-4338-9E7A-EA274DB070A2}" type="pres">
      <dgm:prSet presAssocID="{277CB70E-7568-4F70-A989-0B47F7A02B8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B0005850-AEFE-4447-B0E4-5A6140715314}" type="pres">
      <dgm:prSet presAssocID="{277CB70E-7568-4F70-A989-0B47F7A02B8A}" presName="spaceRect" presStyleCnt="0"/>
      <dgm:spPr/>
    </dgm:pt>
    <dgm:pt modelId="{2605A941-2193-4170-B009-F01D42B0A1A0}" type="pres">
      <dgm:prSet presAssocID="{277CB70E-7568-4F70-A989-0B47F7A02B8A}" presName="textRect" presStyleLbl="revTx" presStyleIdx="1" presStyleCnt="4">
        <dgm:presLayoutVars>
          <dgm:chMax val="1"/>
          <dgm:chPref val="1"/>
        </dgm:presLayoutVars>
      </dgm:prSet>
      <dgm:spPr/>
    </dgm:pt>
    <dgm:pt modelId="{C9A98C01-8226-4341-B0C8-DA0F47633FAA}" type="pres">
      <dgm:prSet presAssocID="{0C57FDC7-E359-483D-ACA7-442B8D4C3E13}" presName="sibTrans" presStyleLbl="sibTrans2D1" presStyleIdx="0" presStyleCnt="0"/>
      <dgm:spPr/>
    </dgm:pt>
    <dgm:pt modelId="{299C999C-349F-45E8-A368-A64BCC24E8C6}" type="pres">
      <dgm:prSet presAssocID="{449CCC18-1596-4AB3-A38F-46F3D9244377}" presName="compNode" presStyleCnt="0"/>
      <dgm:spPr/>
    </dgm:pt>
    <dgm:pt modelId="{868279B0-9059-42A0-B4DB-AB48CAD8BDC5}" type="pres">
      <dgm:prSet presAssocID="{449CCC18-1596-4AB3-A38F-46F3D9244377}" presName="iconBgRect" presStyleLbl="bgShp" presStyleIdx="2" presStyleCnt="4"/>
      <dgm:spPr/>
    </dgm:pt>
    <dgm:pt modelId="{FC1A3BEE-F94B-47F1-A737-7B039EB1D49E}" type="pres">
      <dgm:prSet presAssocID="{449CCC18-1596-4AB3-A38F-46F3D924437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F29E7F09-C9FB-482D-9A37-F10445965B85}" type="pres">
      <dgm:prSet presAssocID="{449CCC18-1596-4AB3-A38F-46F3D9244377}" presName="spaceRect" presStyleCnt="0"/>
      <dgm:spPr/>
    </dgm:pt>
    <dgm:pt modelId="{B892B472-C374-4B08-AE00-33B48DE059D0}" type="pres">
      <dgm:prSet presAssocID="{449CCC18-1596-4AB3-A38F-46F3D9244377}" presName="textRect" presStyleLbl="revTx" presStyleIdx="2" presStyleCnt="4">
        <dgm:presLayoutVars>
          <dgm:chMax val="1"/>
          <dgm:chPref val="1"/>
        </dgm:presLayoutVars>
      </dgm:prSet>
      <dgm:spPr/>
    </dgm:pt>
    <dgm:pt modelId="{0D7D12F1-52BD-486C-9000-C1ECC4A7B469}" type="pres">
      <dgm:prSet presAssocID="{A78B7A3F-7F77-4D54-8BFD-4CFEA4A3857D}" presName="sibTrans" presStyleLbl="sibTrans2D1" presStyleIdx="0" presStyleCnt="0"/>
      <dgm:spPr/>
    </dgm:pt>
    <dgm:pt modelId="{F6CF298F-51F9-43F2-9FF7-534EB6E97242}" type="pres">
      <dgm:prSet presAssocID="{837DBC70-71D2-47D4-A2AC-BBCA1577F4EF}" presName="compNode" presStyleCnt="0"/>
      <dgm:spPr/>
    </dgm:pt>
    <dgm:pt modelId="{BBD19D90-C76D-456F-8B26-0653F19AB5B7}" type="pres">
      <dgm:prSet presAssocID="{837DBC70-71D2-47D4-A2AC-BBCA1577F4EF}" presName="iconBgRect" presStyleLbl="bgShp" presStyleIdx="3" presStyleCnt="4"/>
      <dgm:spPr/>
    </dgm:pt>
    <dgm:pt modelId="{76708385-87A7-4DA7-83C0-4AC9E96D29E1}" type="pres">
      <dgm:prSet presAssocID="{837DBC70-71D2-47D4-A2AC-BBCA1577F4E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2D7B6487-7AA6-4944-A092-0EAF91977907}" type="pres">
      <dgm:prSet presAssocID="{837DBC70-71D2-47D4-A2AC-BBCA1577F4EF}" presName="spaceRect" presStyleCnt="0"/>
      <dgm:spPr/>
    </dgm:pt>
    <dgm:pt modelId="{3B524E1C-CB51-4AA9-8821-F6F53BDCCB36}" type="pres">
      <dgm:prSet presAssocID="{837DBC70-71D2-47D4-A2AC-BBCA1577F4E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817CA0E-EB4A-41FE-99D1-26E4780F3ADE}" type="presOf" srcId="{A78B7A3F-7F77-4D54-8BFD-4CFEA4A3857D}" destId="{0D7D12F1-52BD-486C-9000-C1ECC4A7B469}" srcOrd="0" destOrd="0" presId="urn:microsoft.com/office/officeart/2018/2/layout/IconCircleList"/>
    <dgm:cxn modelId="{01DB9517-F746-4057-87CD-B16B4750DC57}" type="presOf" srcId="{9EFDFC4B-9A43-4338-AEAD-66DFC83E73CD}" destId="{98A63E20-DAF2-4E04-9B77-8650F8302BAA}" srcOrd="0" destOrd="0" presId="urn:microsoft.com/office/officeart/2018/2/layout/IconCircleList"/>
    <dgm:cxn modelId="{18809228-7EA6-4B20-8B81-5E18CB2536B5}" type="presOf" srcId="{837DBC70-71D2-47D4-A2AC-BBCA1577F4EF}" destId="{3B524E1C-CB51-4AA9-8821-F6F53BDCCB36}" srcOrd="0" destOrd="0" presId="urn:microsoft.com/office/officeart/2018/2/layout/IconCircleList"/>
    <dgm:cxn modelId="{BBE9073A-9024-4CCE-BFDD-00EAEC0D56F2}" type="presOf" srcId="{68F8B8DE-E663-40CD-AC9D-02DB98AF8063}" destId="{AE07E22E-78F9-4FF4-B379-B4AD91FF3E46}" srcOrd="0" destOrd="0" presId="urn:microsoft.com/office/officeart/2018/2/layout/IconCircleList"/>
    <dgm:cxn modelId="{7CBDA96A-E21F-4840-9E2F-881476F4CFE7}" type="presOf" srcId="{277CB70E-7568-4F70-A989-0B47F7A02B8A}" destId="{2605A941-2193-4170-B009-F01D42B0A1A0}" srcOrd="0" destOrd="0" presId="urn:microsoft.com/office/officeart/2018/2/layout/IconCircleList"/>
    <dgm:cxn modelId="{78611070-6A1D-4EFD-80E5-16AF37246520}" srcId="{9EFDFC4B-9A43-4338-AEAD-66DFC83E73CD}" destId="{F01AEA12-1FD0-44EB-9625-216B8CEDF6A1}" srcOrd="0" destOrd="0" parTransId="{86805982-E701-417D-8746-DB97CEE5AE76}" sibTransId="{68F8B8DE-E663-40CD-AC9D-02DB98AF8063}"/>
    <dgm:cxn modelId="{09C8D08F-3B77-40B2-B822-0BF5FDBDC2C2}" type="presOf" srcId="{449CCC18-1596-4AB3-A38F-46F3D9244377}" destId="{B892B472-C374-4B08-AE00-33B48DE059D0}" srcOrd="0" destOrd="0" presId="urn:microsoft.com/office/officeart/2018/2/layout/IconCircleList"/>
    <dgm:cxn modelId="{FA837D97-6E37-4E18-A050-8EC5353F4F81}" srcId="{9EFDFC4B-9A43-4338-AEAD-66DFC83E73CD}" destId="{837DBC70-71D2-47D4-A2AC-BBCA1577F4EF}" srcOrd="3" destOrd="0" parTransId="{63011A08-36CE-4374-9DE4-AE528C1FC6FD}" sibTransId="{ACFA5D1A-0B51-452F-929F-FE660ADAB766}"/>
    <dgm:cxn modelId="{8748B09F-3150-490B-B4CA-D0C3A7E3AE9B}" srcId="{9EFDFC4B-9A43-4338-AEAD-66DFC83E73CD}" destId="{277CB70E-7568-4F70-A989-0B47F7A02B8A}" srcOrd="1" destOrd="0" parTransId="{8210183E-3C7D-4375-A175-F2C466C0E7FF}" sibTransId="{0C57FDC7-E359-483D-ACA7-442B8D4C3E13}"/>
    <dgm:cxn modelId="{9DB60CCF-28D0-4E96-923A-C9B55D6DB5F3}" srcId="{9EFDFC4B-9A43-4338-AEAD-66DFC83E73CD}" destId="{449CCC18-1596-4AB3-A38F-46F3D9244377}" srcOrd="2" destOrd="0" parTransId="{0DEBD68A-0F92-4353-BB98-9B1D564C6470}" sibTransId="{A78B7A3F-7F77-4D54-8BFD-4CFEA4A3857D}"/>
    <dgm:cxn modelId="{9964CBED-7106-4B44-9DBC-5EB676975DE7}" type="presOf" srcId="{0C57FDC7-E359-483D-ACA7-442B8D4C3E13}" destId="{C9A98C01-8226-4341-B0C8-DA0F47633FAA}" srcOrd="0" destOrd="0" presId="urn:microsoft.com/office/officeart/2018/2/layout/IconCircleList"/>
    <dgm:cxn modelId="{7FC7D3F3-2AB1-4FE3-80FB-E9EB284061D5}" type="presOf" srcId="{F01AEA12-1FD0-44EB-9625-216B8CEDF6A1}" destId="{1D2F3A4A-8F96-46C8-9896-7BB70408AD18}" srcOrd="0" destOrd="0" presId="urn:microsoft.com/office/officeart/2018/2/layout/IconCircleList"/>
    <dgm:cxn modelId="{FA48F1B5-E7CC-4471-90E8-CFE19BE3E08D}" type="presParOf" srcId="{98A63E20-DAF2-4E04-9B77-8650F8302BAA}" destId="{AEA6A99F-4524-4526-BF75-CDD06AC97320}" srcOrd="0" destOrd="0" presId="urn:microsoft.com/office/officeart/2018/2/layout/IconCircleList"/>
    <dgm:cxn modelId="{393412D6-5255-4DF0-9302-0D951396AB42}" type="presParOf" srcId="{AEA6A99F-4524-4526-BF75-CDD06AC97320}" destId="{F695EE31-0B69-4A5E-9E20-A9E516449ED6}" srcOrd="0" destOrd="0" presId="urn:microsoft.com/office/officeart/2018/2/layout/IconCircleList"/>
    <dgm:cxn modelId="{82F85EB6-B6B3-4D40-8736-AA05D35D2737}" type="presParOf" srcId="{F695EE31-0B69-4A5E-9E20-A9E516449ED6}" destId="{0F000099-B7DF-4EC6-8854-71E925219728}" srcOrd="0" destOrd="0" presId="urn:microsoft.com/office/officeart/2018/2/layout/IconCircleList"/>
    <dgm:cxn modelId="{6CDB662E-DF85-465F-9FF1-22E34F2EEB66}" type="presParOf" srcId="{F695EE31-0B69-4A5E-9E20-A9E516449ED6}" destId="{418338EF-097D-4FF5-A2AC-857C4AD16E7C}" srcOrd="1" destOrd="0" presId="urn:microsoft.com/office/officeart/2018/2/layout/IconCircleList"/>
    <dgm:cxn modelId="{E8FA2EEA-A784-4B09-8A35-5337A1BE4FF0}" type="presParOf" srcId="{F695EE31-0B69-4A5E-9E20-A9E516449ED6}" destId="{70FFC601-2F0A-4C1D-88E3-A40D74B6D4EE}" srcOrd="2" destOrd="0" presId="urn:microsoft.com/office/officeart/2018/2/layout/IconCircleList"/>
    <dgm:cxn modelId="{052686C1-2353-420B-A5DF-26C3949753F8}" type="presParOf" srcId="{F695EE31-0B69-4A5E-9E20-A9E516449ED6}" destId="{1D2F3A4A-8F96-46C8-9896-7BB70408AD18}" srcOrd="3" destOrd="0" presId="urn:microsoft.com/office/officeart/2018/2/layout/IconCircleList"/>
    <dgm:cxn modelId="{1241B15E-5AC2-43EB-91DE-2A6C31B42362}" type="presParOf" srcId="{AEA6A99F-4524-4526-BF75-CDD06AC97320}" destId="{AE07E22E-78F9-4FF4-B379-B4AD91FF3E46}" srcOrd="1" destOrd="0" presId="urn:microsoft.com/office/officeart/2018/2/layout/IconCircleList"/>
    <dgm:cxn modelId="{93E945C8-055C-4B68-9532-F748778E0024}" type="presParOf" srcId="{AEA6A99F-4524-4526-BF75-CDD06AC97320}" destId="{D830775C-CBCD-4582-9B2A-3AFE29218D04}" srcOrd="2" destOrd="0" presId="urn:microsoft.com/office/officeart/2018/2/layout/IconCircleList"/>
    <dgm:cxn modelId="{674B3EB0-8A57-4E1A-AF25-FF7571BFB8CB}" type="presParOf" srcId="{D830775C-CBCD-4582-9B2A-3AFE29218D04}" destId="{7FBEF5C7-E65E-482D-82B5-7E6AB765C835}" srcOrd="0" destOrd="0" presId="urn:microsoft.com/office/officeart/2018/2/layout/IconCircleList"/>
    <dgm:cxn modelId="{90683790-7404-4AED-97F4-54B97ED94880}" type="presParOf" srcId="{D830775C-CBCD-4582-9B2A-3AFE29218D04}" destId="{5E6E2E8F-3B4B-4338-9E7A-EA274DB070A2}" srcOrd="1" destOrd="0" presId="urn:microsoft.com/office/officeart/2018/2/layout/IconCircleList"/>
    <dgm:cxn modelId="{9351E8E5-F3D9-4F70-985D-E03E5165DE51}" type="presParOf" srcId="{D830775C-CBCD-4582-9B2A-3AFE29218D04}" destId="{B0005850-AEFE-4447-B0E4-5A6140715314}" srcOrd="2" destOrd="0" presId="urn:microsoft.com/office/officeart/2018/2/layout/IconCircleList"/>
    <dgm:cxn modelId="{3F276F44-5114-4D0B-8287-F457D3A39E8C}" type="presParOf" srcId="{D830775C-CBCD-4582-9B2A-3AFE29218D04}" destId="{2605A941-2193-4170-B009-F01D42B0A1A0}" srcOrd="3" destOrd="0" presId="urn:microsoft.com/office/officeart/2018/2/layout/IconCircleList"/>
    <dgm:cxn modelId="{FC596310-4C39-4158-A279-29AC1EDCA100}" type="presParOf" srcId="{AEA6A99F-4524-4526-BF75-CDD06AC97320}" destId="{C9A98C01-8226-4341-B0C8-DA0F47633FAA}" srcOrd="3" destOrd="0" presId="urn:microsoft.com/office/officeart/2018/2/layout/IconCircleList"/>
    <dgm:cxn modelId="{2A6A9025-CEB3-4900-968F-852E77F2A8A3}" type="presParOf" srcId="{AEA6A99F-4524-4526-BF75-CDD06AC97320}" destId="{299C999C-349F-45E8-A368-A64BCC24E8C6}" srcOrd="4" destOrd="0" presId="urn:microsoft.com/office/officeart/2018/2/layout/IconCircleList"/>
    <dgm:cxn modelId="{884F3A51-9E37-423C-B545-84787E6804DD}" type="presParOf" srcId="{299C999C-349F-45E8-A368-A64BCC24E8C6}" destId="{868279B0-9059-42A0-B4DB-AB48CAD8BDC5}" srcOrd="0" destOrd="0" presId="urn:microsoft.com/office/officeart/2018/2/layout/IconCircleList"/>
    <dgm:cxn modelId="{BA6FD575-B7E8-479E-8BC9-6FFEBE3A8651}" type="presParOf" srcId="{299C999C-349F-45E8-A368-A64BCC24E8C6}" destId="{FC1A3BEE-F94B-47F1-A737-7B039EB1D49E}" srcOrd="1" destOrd="0" presId="urn:microsoft.com/office/officeart/2018/2/layout/IconCircleList"/>
    <dgm:cxn modelId="{0B910F87-2336-4AC8-A3C0-38DFD29C6CD5}" type="presParOf" srcId="{299C999C-349F-45E8-A368-A64BCC24E8C6}" destId="{F29E7F09-C9FB-482D-9A37-F10445965B85}" srcOrd="2" destOrd="0" presId="urn:microsoft.com/office/officeart/2018/2/layout/IconCircleList"/>
    <dgm:cxn modelId="{A355C5A5-F6D0-46ED-89B5-D9BD31D3E5A0}" type="presParOf" srcId="{299C999C-349F-45E8-A368-A64BCC24E8C6}" destId="{B892B472-C374-4B08-AE00-33B48DE059D0}" srcOrd="3" destOrd="0" presId="urn:microsoft.com/office/officeart/2018/2/layout/IconCircleList"/>
    <dgm:cxn modelId="{CBF690A3-555E-4D85-9C2A-A7098ECF394E}" type="presParOf" srcId="{AEA6A99F-4524-4526-BF75-CDD06AC97320}" destId="{0D7D12F1-52BD-486C-9000-C1ECC4A7B469}" srcOrd="5" destOrd="0" presId="urn:microsoft.com/office/officeart/2018/2/layout/IconCircleList"/>
    <dgm:cxn modelId="{E0746EEF-F6C8-44A8-BD11-4F289E9F476B}" type="presParOf" srcId="{AEA6A99F-4524-4526-BF75-CDD06AC97320}" destId="{F6CF298F-51F9-43F2-9FF7-534EB6E97242}" srcOrd="6" destOrd="0" presId="urn:microsoft.com/office/officeart/2018/2/layout/IconCircleList"/>
    <dgm:cxn modelId="{D439178F-574F-4815-B9CD-AE942719A672}" type="presParOf" srcId="{F6CF298F-51F9-43F2-9FF7-534EB6E97242}" destId="{BBD19D90-C76D-456F-8B26-0653F19AB5B7}" srcOrd="0" destOrd="0" presId="urn:microsoft.com/office/officeart/2018/2/layout/IconCircleList"/>
    <dgm:cxn modelId="{84E00D71-AC1A-4FDC-AE75-7A565003665D}" type="presParOf" srcId="{F6CF298F-51F9-43F2-9FF7-534EB6E97242}" destId="{76708385-87A7-4DA7-83C0-4AC9E96D29E1}" srcOrd="1" destOrd="0" presId="urn:microsoft.com/office/officeart/2018/2/layout/IconCircleList"/>
    <dgm:cxn modelId="{D9DBFE93-D1DD-4F56-A09C-FE554B66751C}" type="presParOf" srcId="{F6CF298F-51F9-43F2-9FF7-534EB6E97242}" destId="{2D7B6487-7AA6-4944-A092-0EAF91977907}" srcOrd="2" destOrd="0" presId="urn:microsoft.com/office/officeart/2018/2/layout/IconCircleList"/>
    <dgm:cxn modelId="{FE4AC743-53AC-4499-82F7-AF7526546036}" type="presParOf" srcId="{F6CF298F-51F9-43F2-9FF7-534EB6E97242}" destId="{3B524E1C-CB51-4AA9-8821-F6F53BDCCB36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EFF1E2-189C-424D-A46C-772F251AC619}" type="doc">
      <dgm:prSet loTypeId="urn:microsoft.com/office/officeart/2005/8/layout/lProcess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31054D8A-9800-A940-8D62-36A8A3DCA2C5}">
      <dgm:prSet phldrT="[Metin]"/>
      <dgm:spPr/>
      <dgm:t>
        <a:bodyPr/>
        <a:lstStyle/>
        <a:p>
          <a:r>
            <a:rPr lang="tr-TR" dirty="0"/>
            <a:t>Kullanım amacına göre</a:t>
          </a:r>
        </a:p>
      </dgm:t>
    </dgm:pt>
    <dgm:pt modelId="{5589EEC5-4803-1147-80C2-A64618C54227}" type="parTrans" cxnId="{F20C2BCF-1963-E142-9981-5B513A8C3810}">
      <dgm:prSet/>
      <dgm:spPr/>
      <dgm:t>
        <a:bodyPr/>
        <a:lstStyle/>
        <a:p>
          <a:endParaRPr lang="tr-TR"/>
        </a:p>
      </dgm:t>
    </dgm:pt>
    <dgm:pt modelId="{EC6158E6-7C61-984C-A1B1-828F83D145B3}" type="sibTrans" cxnId="{F20C2BCF-1963-E142-9981-5B513A8C3810}">
      <dgm:prSet/>
      <dgm:spPr/>
      <dgm:t>
        <a:bodyPr/>
        <a:lstStyle/>
        <a:p>
          <a:endParaRPr lang="tr-TR"/>
        </a:p>
      </dgm:t>
    </dgm:pt>
    <dgm:pt modelId="{1E3E6A19-53BA-CE4E-B11C-63F81BA6C65C}">
      <dgm:prSet phldrT="[Metin]"/>
      <dgm:spPr/>
      <dgm:t>
        <a:bodyPr/>
        <a:lstStyle/>
        <a:p>
          <a:r>
            <a:rPr lang="tr-TR" dirty="0"/>
            <a:t>Kanal şekillendirme</a:t>
          </a:r>
        </a:p>
      </dgm:t>
    </dgm:pt>
    <dgm:pt modelId="{3E83E770-FE92-C844-99E8-2D79DB31377C}" type="parTrans" cxnId="{8A1AA3E7-A578-6845-AA75-4817DB14F839}">
      <dgm:prSet/>
      <dgm:spPr/>
      <dgm:t>
        <a:bodyPr/>
        <a:lstStyle/>
        <a:p>
          <a:endParaRPr lang="tr-TR"/>
        </a:p>
      </dgm:t>
    </dgm:pt>
    <dgm:pt modelId="{1CC5E973-99B3-4F4D-A2A0-673AA1A04401}" type="sibTrans" cxnId="{8A1AA3E7-A578-6845-AA75-4817DB14F839}">
      <dgm:prSet/>
      <dgm:spPr/>
      <dgm:t>
        <a:bodyPr/>
        <a:lstStyle/>
        <a:p>
          <a:endParaRPr lang="tr-TR"/>
        </a:p>
      </dgm:t>
    </dgm:pt>
    <dgm:pt modelId="{FEE1D5EB-2190-5A43-8D0F-541401BBC42D}">
      <dgm:prSet phldrT="[Metin]"/>
      <dgm:spPr/>
      <dgm:t>
        <a:bodyPr/>
        <a:lstStyle/>
        <a:p>
          <a:r>
            <a:rPr lang="tr-TR" dirty="0"/>
            <a:t>Rehber yol hazırlama</a:t>
          </a:r>
        </a:p>
      </dgm:t>
    </dgm:pt>
    <dgm:pt modelId="{5570E9FD-5BC8-F043-80BF-F3F402683B8A}" type="parTrans" cxnId="{D133AD41-B5B5-E44B-BC16-F4584D1DB6AF}">
      <dgm:prSet/>
      <dgm:spPr/>
      <dgm:t>
        <a:bodyPr/>
        <a:lstStyle/>
        <a:p>
          <a:endParaRPr lang="tr-TR"/>
        </a:p>
      </dgm:t>
    </dgm:pt>
    <dgm:pt modelId="{82B95F36-EA8F-4746-9EE5-04ECA04A56FE}" type="sibTrans" cxnId="{D133AD41-B5B5-E44B-BC16-F4584D1DB6AF}">
      <dgm:prSet/>
      <dgm:spPr/>
      <dgm:t>
        <a:bodyPr/>
        <a:lstStyle/>
        <a:p>
          <a:endParaRPr lang="tr-TR"/>
        </a:p>
      </dgm:t>
    </dgm:pt>
    <dgm:pt modelId="{DCE85F2C-7ADC-FE4F-9D80-CB2C0159BF48}">
      <dgm:prSet phldrT="[Metin]"/>
      <dgm:spPr/>
      <dgm:t>
        <a:bodyPr/>
        <a:lstStyle/>
        <a:p>
          <a:r>
            <a:rPr lang="tr-TR" dirty="0"/>
            <a:t>NiTi alaşıma göre</a:t>
          </a:r>
        </a:p>
      </dgm:t>
    </dgm:pt>
    <dgm:pt modelId="{01C8DE38-E393-F040-AB33-BC9CD277E8E2}" type="parTrans" cxnId="{A5018931-E157-AF41-B59A-495814BACA34}">
      <dgm:prSet/>
      <dgm:spPr/>
      <dgm:t>
        <a:bodyPr/>
        <a:lstStyle/>
        <a:p>
          <a:endParaRPr lang="tr-TR"/>
        </a:p>
      </dgm:t>
    </dgm:pt>
    <dgm:pt modelId="{6B733FC4-BA11-C947-A1ED-91110F7B05ED}" type="sibTrans" cxnId="{A5018931-E157-AF41-B59A-495814BACA34}">
      <dgm:prSet/>
      <dgm:spPr/>
      <dgm:t>
        <a:bodyPr/>
        <a:lstStyle/>
        <a:p>
          <a:endParaRPr lang="tr-TR"/>
        </a:p>
      </dgm:t>
    </dgm:pt>
    <dgm:pt modelId="{FC8F2828-50DA-6F44-9219-D2F0D75A05F2}">
      <dgm:prSet phldrT="[Metin]"/>
      <dgm:spPr/>
      <dgm:t>
        <a:bodyPr/>
        <a:lstStyle/>
        <a:p>
          <a:r>
            <a:rPr lang="tr-TR" dirty="0"/>
            <a:t>Geleneksel NiTi</a:t>
          </a:r>
        </a:p>
      </dgm:t>
    </dgm:pt>
    <dgm:pt modelId="{A705C6C4-7A36-0A40-B36E-5CF653814D5F}" type="parTrans" cxnId="{F05A0B28-6A9B-0D48-8F1D-60700BF2EFEE}">
      <dgm:prSet/>
      <dgm:spPr/>
      <dgm:t>
        <a:bodyPr/>
        <a:lstStyle/>
        <a:p>
          <a:endParaRPr lang="tr-TR"/>
        </a:p>
      </dgm:t>
    </dgm:pt>
    <dgm:pt modelId="{5810930C-1162-CA4E-B7A4-BA497C0C5A09}" type="sibTrans" cxnId="{F05A0B28-6A9B-0D48-8F1D-60700BF2EFEE}">
      <dgm:prSet/>
      <dgm:spPr/>
      <dgm:t>
        <a:bodyPr/>
        <a:lstStyle/>
        <a:p>
          <a:endParaRPr lang="tr-TR"/>
        </a:p>
      </dgm:t>
    </dgm:pt>
    <dgm:pt modelId="{DD3C88E8-2900-854F-872F-3077F5525CB1}">
      <dgm:prSet phldrT="[Metin]"/>
      <dgm:spPr/>
      <dgm:t>
        <a:bodyPr/>
        <a:lstStyle/>
        <a:p>
          <a:r>
            <a:rPr lang="tr-TR" dirty="0"/>
            <a:t>Isıl işlem görmüş NiTi</a:t>
          </a:r>
        </a:p>
      </dgm:t>
    </dgm:pt>
    <dgm:pt modelId="{FD5861E4-3620-E140-B17D-6BCE800E2294}" type="parTrans" cxnId="{6D2258E2-86B1-3641-B7F4-B15D761107EF}">
      <dgm:prSet/>
      <dgm:spPr/>
      <dgm:t>
        <a:bodyPr/>
        <a:lstStyle/>
        <a:p>
          <a:endParaRPr lang="tr-TR"/>
        </a:p>
      </dgm:t>
    </dgm:pt>
    <dgm:pt modelId="{075CCDAA-2288-E44D-8142-B7EFE327E6D2}" type="sibTrans" cxnId="{6D2258E2-86B1-3641-B7F4-B15D761107EF}">
      <dgm:prSet/>
      <dgm:spPr/>
      <dgm:t>
        <a:bodyPr/>
        <a:lstStyle/>
        <a:p>
          <a:endParaRPr lang="tr-TR"/>
        </a:p>
      </dgm:t>
    </dgm:pt>
    <dgm:pt modelId="{9F192443-A4EC-134F-825C-374A50A88DF8}">
      <dgm:prSet phldrT="[Metin]"/>
      <dgm:spPr/>
      <dgm:t>
        <a:bodyPr/>
        <a:lstStyle/>
        <a:p>
          <a:r>
            <a:rPr lang="tr-TR" dirty="0"/>
            <a:t>Kinematiğe göre</a:t>
          </a:r>
        </a:p>
      </dgm:t>
    </dgm:pt>
    <dgm:pt modelId="{188F3CB5-9849-3847-8BF3-CDD54E58E052}" type="parTrans" cxnId="{353FB465-54FA-7244-85FE-A5C6A9E7AADF}">
      <dgm:prSet/>
      <dgm:spPr/>
      <dgm:t>
        <a:bodyPr/>
        <a:lstStyle/>
        <a:p>
          <a:endParaRPr lang="tr-TR"/>
        </a:p>
      </dgm:t>
    </dgm:pt>
    <dgm:pt modelId="{BF6B4857-1A3E-D144-B447-1638B32A4C30}" type="sibTrans" cxnId="{353FB465-54FA-7244-85FE-A5C6A9E7AADF}">
      <dgm:prSet/>
      <dgm:spPr/>
      <dgm:t>
        <a:bodyPr/>
        <a:lstStyle/>
        <a:p>
          <a:endParaRPr lang="tr-TR"/>
        </a:p>
      </dgm:t>
    </dgm:pt>
    <dgm:pt modelId="{8822E7AB-A509-6E4F-AC32-879163455A98}">
      <dgm:prSet phldrT="[Metin]"/>
      <dgm:spPr/>
      <dgm:t>
        <a:bodyPr/>
        <a:lstStyle/>
        <a:p>
          <a:r>
            <a:rPr lang="tr-TR" dirty="0"/>
            <a:t>Devamlı rotasyon</a:t>
          </a:r>
        </a:p>
      </dgm:t>
    </dgm:pt>
    <dgm:pt modelId="{F75F7128-078B-164C-822A-6DD864B0B5A3}" type="parTrans" cxnId="{63F5349E-522C-ED4A-8510-26FA0140AAF0}">
      <dgm:prSet/>
      <dgm:spPr/>
      <dgm:t>
        <a:bodyPr/>
        <a:lstStyle/>
        <a:p>
          <a:endParaRPr lang="tr-TR"/>
        </a:p>
      </dgm:t>
    </dgm:pt>
    <dgm:pt modelId="{35E8FE47-D5E9-9D4D-8A15-11B0A2460923}" type="sibTrans" cxnId="{63F5349E-522C-ED4A-8510-26FA0140AAF0}">
      <dgm:prSet/>
      <dgm:spPr/>
      <dgm:t>
        <a:bodyPr/>
        <a:lstStyle/>
        <a:p>
          <a:endParaRPr lang="tr-TR"/>
        </a:p>
      </dgm:t>
    </dgm:pt>
    <dgm:pt modelId="{2F9A85B6-157D-DF4B-ACD9-50E4B3EAAE41}">
      <dgm:prSet phldrT="[Metin]"/>
      <dgm:spPr/>
      <dgm:t>
        <a:bodyPr/>
        <a:lstStyle/>
        <a:p>
          <a:r>
            <a:rPr lang="tr-TR" dirty="0" err="1"/>
            <a:t>Resiprokal</a:t>
          </a:r>
          <a:r>
            <a:rPr lang="tr-TR" dirty="0"/>
            <a:t> rotasyon</a:t>
          </a:r>
        </a:p>
      </dgm:t>
    </dgm:pt>
    <dgm:pt modelId="{C0823390-2CC9-BE4E-B4BE-333F5716C529}" type="parTrans" cxnId="{AFE7FE0E-70E7-204F-B13C-05CAF115A991}">
      <dgm:prSet/>
      <dgm:spPr/>
      <dgm:t>
        <a:bodyPr/>
        <a:lstStyle/>
        <a:p>
          <a:endParaRPr lang="tr-TR"/>
        </a:p>
      </dgm:t>
    </dgm:pt>
    <dgm:pt modelId="{7C28C520-E348-054A-B64C-0253392FC88A}" type="sibTrans" cxnId="{AFE7FE0E-70E7-204F-B13C-05CAF115A991}">
      <dgm:prSet/>
      <dgm:spPr/>
      <dgm:t>
        <a:bodyPr/>
        <a:lstStyle/>
        <a:p>
          <a:endParaRPr lang="tr-TR"/>
        </a:p>
      </dgm:t>
    </dgm:pt>
    <dgm:pt modelId="{E2B92A27-AB6B-5248-83BF-46EE92758925}">
      <dgm:prSet/>
      <dgm:spPr/>
      <dgm:t>
        <a:bodyPr/>
        <a:lstStyle/>
        <a:p>
          <a:r>
            <a:rPr lang="tr-TR" dirty="0"/>
            <a:t>Kanal ağzı belirginleştirme</a:t>
          </a:r>
        </a:p>
      </dgm:t>
    </dgm:pt>
    <dgm:pt modelId="{95275406-A658-8C41-8C41-AB2E675B930F}" type="parTrans" cxnId="{1F85CC08-F7C6-1141-870C-C6008313898F}">
      <dgm:prSet/>
      <dgm:spPr/>
      <dgm:t>
        <a:bodyPr/>
        <a:lstStyle/>
        <a:p>
          <a:endParaRPr lang="tr-TR"/>
        </a:p>
      </dgm:t>
    </dgm:pt>
    <dgm:pt modelId="{4E21F07C-FF20-DE41-A9CA-1ACA74CC462B}" type="sibTrans" cxnId="{1F85CC08-F7C6-1141-870C-C6008313898F}">
      <dgm:prSet/>
      <dgm:spPr/>
      <dgm:t>
        <a:bodyPr/>
        <a:lstStyle/>
        <a:p>
          <a:endParaRPr lang="tr-TR"/>
        </a:p>
      </dgm:t>
    </dgm:pt>
    <dgm:pt modelId="{2C7D5E60-D30F-C442-BEE8-9B2621960C8B}">
      <dgm:prSet/>
      <dgm:spPr/>
      <dgm:t>
        <a:bodyPr/>
        <a:lstStyle/>
        <a:p>
          <a:r>
            <a:rPr lang="tr-TR" dirty="0" err="1"/>
            <a:t>Adaptif</a:t>
          </a:r>
          <a:r>
            <a:rPr lang="tr-TR" dirty="0"/>
            <a:t> hareket</a:t>
          </a:r>
        </a:p>
      </dgm:t>
    </dgm:pt>
    <dgm:pt modelId="{28D5BA71-2F34-B146-96CF-A537A316B77A}" type="parTrans" cxnId="{6312E04A-E1A6-4F49-BCE2-8BD9AD0D6450}">
      <dgm:prSet/>
      <dgm:spPr/>
      <dgm:t>
        <a:bodyPr/>
        <a:lstStyle/>
        <a:p>
          <a:endParaRPr lang="tr-TR"/>
        </a:p>
      </dgm:t>
    </dgm:pt>
    <dgm:pt modelId="{31925A45-A0EB-3440-8E9F-3EF23BE879CD}" type="sibTrans" cxnId="{6312E04A-E1A6-4F49-BCE2-8BD9AD0D6450}">
      <dgm:prSet/>
      <dgm:spPr/>
      <dgm:t>
        <a:bodyPr/>
        <a:lstStyle/>
        <a:p>
          <a:endParaRPr lang="tr-TR"/>
        </a:p>
      </dgm:t>
    </dgm:pt>
    <dgm:pt modelId="{C290756A-141D-5141-8026-4B9348E86DC7}">
      <dgm:prSet/>
      <dgm:spPr/>
      <dgm:t>
        <a:bodyPr/>
        <a:lstStyle/>
        <a:p>
          <a:r>
            <a:rPr lang="tr-TR" dirty="0" err="1"/>
            <a:t>Retreatment</a:t>
          </a:r>
          <a:endParaRPr lang="tr-TR" dirty="0"/>
        </a:p>
      </dgm:t>
    </dgm:pt>
    <dgm:pt modelId="{B2CAF584-DBCE-8E40-AC03-D997FE630154}" type="parTrans" cxnId="{DFAAC8AE-6272-6146-975E-4DD9E5AD3239}">
      <dgm:prSet/>
      <dgm:spPr/>
      <dgm:t>
        <a:bodyPr/>
        <a:lstStyle/>
        <a:p>
          <a:endParaRPr lang="tr-TR"/>
        </a:p>
      </dgm:t>
    </dgm:pt>
    <dgm:pt modelId="{B77B8481-A5A7-7A4A-A994-BBFEE919D084}" type="sibTrans" cxnId="{DFAAC8AE-6272-6146-975E-4DD9E5AD3239}">
      <dgm:prSet/>
      <dgm:spPr/>
      <dgm:t>
        <a:bodyPr/>
        <a:lstStyle/>
        <a:p>
          <a:endParaRPr lang="tr-TR"/>
        </a:p>
      </dgm:t>
    </dgm:pt>
    <dgm:pt modelId="{BEDD591E-9C53-D745-B077-8219A21DC14F}" type="pres">
      <dgm:prSet presAssocID="{0AEFF1E2-189C-424D-A46C-772F251AC619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6EF67F02-B58D-7243-AB2D-3D51BDFC74FD}" type="pres">
      <dgm:prSet presAssocID="{31054D8A-9800-A940-8D62-36A8A3DCA2C5}" presName="horFlow" presStyleCnt="0"/>
      <dgm:spPr/>
    </dgm:pt>
    <dgm:pt modelId="{597C0869-AD05-2C43-BE6A-0BC26B6AC028}" type="pres">
      <dgm:prSet presAssocID="{31054D8A-9800-A940-8D62-36A8A3DCA2C5}" presName="bigChev" presStyleLbl="node1" presStyleIdx="0" presStyleCnt="3"/>
      <dgm:spPr/>
    </dgm:pt>
    <dgm:pt modelId="{225CDE56-6244-5A44-91D3-9B919E4D260D}" type="pres">
      <dgm:prSet presAssocID="{3E83E770-FE92-C844-99E8-2D79DB31377C}" presName="parTrans" presStyleCnt="0"/>
      <dgm:spPr/>
    </dgm:pt>
    <dgm:pt modelId="{A96DE78B-87B1-FE44-9F2A-07353D637270}" type="pres">
      <dgm:prSet presAssocID="{1E3E6A19-53BA-CE4E-B11C-63F81BA6C65C}" presName="node" presStyleLbl="alignAccFollowNode1" presStyleIdx="0" presStyleCnt="9">
        <dgm:presLayoutVars>
          <dgm:bulletEnabled val="1"/>
        </dgm:presLayoutVars>
      </dgm:prSet>
      <dgm:spPr/>
    </dgm:pt>
    <dgm:pt modelId="{AFE43484-2495-284A-9B02-68640A6ED7E6}" type="pres">
      <dgm:prSet presAssocID="{1CC5E973-99B3-4F4D-A2A0-673AA1A04401}" presName="sibTrans" presStyleCnt="0"/>
      <dgm:spPr/>
    </dgm:pt>
    <dgm:pt modelId="{3CA541E9-1D33-E947-9C91-5E5C6FA8AD66}" type="pres">
      <dgm:prSet presAssocID="{FEE1D5EB-2190-5A43-8D0F-541401BBC42D}" presName="node" presStyleLbl="alignAccFollowNode1" presStyleIdx="1" presStyleCnt="9">
        <dgm:presLayoutVars>
          <dgm:bulletEnabled val="1"/>
        </dgm:presLayoutVars>
      </dgm:prSet>
      <dgm:spPr/>
    </dgm:pt>
    <dgm:pt modelId="{D2B5117A-D84E-A441-BC7B-9F573C80AC45}" type="pres">
      <dgm:prSet presAssocID="{82B95F36-EA8F-4746-9EE5-04ECA04A56FE}" presName="sibTrans" presStyleCnt="0"/>
      <dgm:spPr/>
    </dgm:pt>
    <dgm:pt modelId="{5C44FAB5-F8E0-B74E-88D7-6F691DD7CBFD}" type="pres">
      <dgm:prSet presAssocID="{E2B92A27-AB6B-5248-83BF-46EE92758925}" presName="node" presStyleLbl="alignAccFollowNode1" presStyleIdx="2" presStyleCnt="9">
        <dgm:presLayoutVars>
          <dgm:bulletEnabled val="1"/>
        </dgm:presLayoutVars>
      </dgm:prSet>
      <dgm:spPr/>
    </dgm:pt>
    <dgm:pt modelId="{D8A7907B-BBC2-B240-B6FE-1954746D9A8D}" type="pres">
      <dgm:prSet presAssocID="{4E21F07C-FF20-DE41-A9CA-1ACA74CC462B}" presName="sibTrans" presStyleCnt="0"/>
      <dgm:spPr/>
    </dgm:pt>
    <dgm:pt modelId="{8B39903D-223B-5043-B158-B12C72B798F3}" type="pres">
      <dgm:prSet presAssocID="{C290756A-141D-5141-8026-4B9348E86DC7}" presName="node" presStyleLbl="alignAccFollowNode1" presStyleIdx="3" presStyleCnt="9">
        <dgm:presLayoutVars>
          <dgm:bulletEnabled val="1"/>
        </dgm:presLayoutVars>
      </dgm:prSet>
      <dgm:spPr/>
    </dgm:pt>
    <dgm:pt modelId="{CAE818B3-EA52-A040-883E-968C825CCA2A}" type="pres">
      <dgm:prSet presAssocID="{31054D8A-9800-A940-8D62-36A8A3DCA2C5}" presName="vSp" presStyleCnt="0"/>
      <dgm:spPr/>
    </dgm:pt>
    <dgm:pt modelId="{2D6E2EDC-8E9B-AE4D-81D8-455A9C6E4C1E}" type="pres">
      <dgm:prSet presAssocID="{DCE85F2C-7ADC-FE4F-9D80-CB2C0159BF48}" presName="horFlow" presStyleCnt="0"/>
      <dgm:spPr/>
    </dgm:pt>
    <dgm:pt modelId="{F667E361-B5BA-0F4B-BAD5-056AEB1AB19E}" type="pres">
      <dgm:prSet presAssocID="{DCE85F2C-7ADC-FE4F-9D80-CB2C0159BF48}" presName="bigChev" presStyleLbl="node1" presStyleIdx="1" presStyleCnt="3"/>
      <dgm:spPr/>
    </dgm:pt>
    <dgm:pt modelId="{B7C8AF8B-E6D3-6347-86B9-B2903C7419DC}" type="pres">
      <dgm:prSet presAssocID="{A705C6C4-7A36-0A40-B36E-5CF653814D5F}" presName="parTrans" presStyleCnt="0"/>
      <dgm:spPr/>
    </dgm:pt>
    <dgm:pt modelId="{0D5236FD-BCDC-BF4B-99A7-8680A6CCC6DB}" type="pres">
      <dgm:prSet presAssocID="{FC8F2828-50DA-6F44-9219-D2F0D75A05F2}" presName="node" presStyleLbl="alignAccFollowNode1" presStyleIdx="4" presStyleCnt="9">
        <dgm:presLayoutVars>
          <dgm:bulletEnabled val="1"/>
        </dgm:presLayoutVars>
      </dgm:prSet>
      <dgm:spPr/>
    </dgm:pt>
    <dgm:pt modelId="{3DA4967A-39A5-7342-AFD1-8ACC8BBC3D5D}" type="pres">
      <dgm:prSet presAssocID="{5810930C-1162-CA4E-B7A4-BA497C0C5A09}" presName="sibTrans" presStyleCnt="0"/>
      <dgm:spPr/>
    </dgm:pt>
    <dgm:pt modelId="{19A82C09-B1D1-6C43-8C18-7BE2E73E2240}" type="pres">
      <dgm:prSet presAssocID="{DD3C88E8-2900-854F-872F-3077F5525CB1}" presName="node" presStyleLbl="alignAccFollowNode1" presStyleIdx="5" presStyleCnt="9">
        <dgm:presLayoutVars>
          <dgm:bulletEnabled val="1"/>
        </dgm:presLayoutVars>
      </dgm:prSet>
      <dgm:spPr/>
    </dgm:pt>
    <dgm:pt modelId="{D331E3B8-1A95-2848-90F7-FC4D6FF81828}" type="pres">
      <dgm:prSet presAssocID="{DCE85F2C-7ADC-FE4F-9D80-CB2C0159BF48}" presName="vSp" presStyleCnt="0"/>
      <dgm:spPr/>
    </dgm:pt>
    <dgm:pt modelId="{51C3295F-0E7A-114F-95D1-228CEF1978C5}" type="pres">
      <dgm:prSet presAssocID="{9F192443-A4EC-134F-825C-374A50A88DF8}" presName="horFlow" presStyleCnt="0"/>
      <dgm:spPr/>
    </dgm:pt>
    <dgm:pt modelId="{6B674007-D5BB-C64C-AAD7-88145A1CC344}" type="pres">
      <dgm:prSet presAssocID="{9F192443-A4EC-134F-825C-374A50A88DF8}" presName="bigChev" presStyleLbl="node1" presStyleIdx="2" presStyleCnt="3"/>
      <dgm:spPr/>
    </dgm:pt>
    <dgm:pt modelId="{0DFD2F4B-53A9-5E44-AF53-1EE1E38418EF}" type="pres">
      <dgm:prSet presAssocID="{F75F7128-078B-164C-822A-6DD864B0B5A3}" presName="parTrans" presStyleCnt="0"/>
      <dgm:spPr/>
    </dgm:pt>
    <dgm:pt modelId="{554D401B-A0FE-3B4E-B7F5-4858D777A126}" type="pres">
      <dgm:prSet presAssocID="{8822E7AB-A509-6E4F-AC32-879163455A98}" presName="node" presStyleLbl="alignAccFollowNode1" presStyleIdx="6" presStyleCnt="9">
        <dgm:presLayoutVars>
          <dgm:bulletEnabled val="1"/>
        </dgm:presLayoutVars>
      </dgm:prSet>
      <dgm:spPr/>
    </dgm:pt>
    <dgm:pt modelId="{FAC3FDAE-1145-1A46-ACD8-10B49C580B44}" type="pres">
      <dgm:prSet presAssocID="{35E8FE47-D5E9-9D4D-8A15-11B0A2460923}" presName="sibTrans" presStyleCnt="0"/>
      <dgm:spPr/>
    </dgm:pt>
    <dgm:pt modelId="{98175F6A-DCC7-814F-A797-0F3FDBDF5A35}" type="pres">
      <dgm:prSet presAssocID="{2F9A85B6-157D-DF4B-ACD9-50E4B3EAAE41}" presName="node" presStyleLbl="alignAccFollowNode1" presStyleIdx="7" presStyleCnt="9">
        <dgm:presLayoutVars>
          <dgm:bulletEnabled val="1"/>
        </dgm:presLayoutVars>
      </dgm:prSet>
      <dgm:spPr/>
    </dgm:pt>
    <dgm:pt modelId="{3F5547CD-CE40-7242-8C7C-6D1B43AD1AC0}" type="pres">
      <dgm:prSet presAssocID="{7C28C520-E348-054A-B64C-0253392FC88A}" presName="sibTrans" presStyleCnt="0"/>
      <dgm:spPr/>
    </dgm:pt>
    <dgm:pt modelId="{56F8E1E6-2980-8B47-9FDF-A52D7692DB51}" type="pres">
      <dgm:prSet presAssocID="{2C7D5E60-D30F-C442-BEE8-9B2621960C8B}" presName="node" presStyleLbl="alignAccFollowNode1" presStyleIdx="8" presStyleCnt="9">
        <dgm:presLayoutVars>
          <dgm:bulletEnabled val="1"/>
        </dgm:presLayoutVars>
      </dgm:prSet>
      <dgm:spPr/>
    </dgm:pt>
  </dgm:ptLst>
  <dgm:cxnLst>
    <dgm:cxn modelId="{1F85CC08-F7C6-1141-870C-C6008313898F}" srcId="{31054D8A-9800-A940-8D62-36A8A3DCA2C5}" destId="{E2B92A27-AB6B-5248-83BF-46EE92758925}" srcOrd="2" destOrd="0" parTransId="{95275406-A658-8C41-8C41-AB2E675B930F}" sibTransId="{4E21F07C-FF20-DE41-A9CA-1ACA74CC462B}"/>
    <dgm:cxn modelId="{AFE7FE0E-70E7-204F-B13C-05CAF115A991}" srcId="{9F192443-A4EC-134F-825C-374A50A88DF8}" destId="{2F9A85B6-157D-DF4B-ACD9-50E4B3EAAE41}" srcOrd="1" destOrd="0" parTransId="{C0823390-2CC9-BE4E-B4BE-333F5716C529}" sibTransId="{7C28C520-E348-054A-B64C-0253392FC88A}"/>
    <dgm:cxn modelId="{BF3A590F-D6BC-8B48-A3B3-96DF5CB138AC}" type="presOf" srcId="{8822E7AB-A509-6E4F-AC32-879163455A98}" destId="{554D401B-A0FE-3B4E-B7F5-4858D777A126}" srcOrd="0" destOrd="0" presId="urn:microsoft.com/office/officeart/2005/8/layout/lProcess3"/>
    <dgm:cxn modelId="{F05A0B28-6A9B-0D48-8F1D-60700BF2EFEE}" srcId="{DCE85F2C-7ADC-FE4F-9D80-CB2C0159BF48}" destId="{FC8F2828-50DA-6F44-9219-D2F0D75A05F2}" srcOrd="0" destOrd="0" parTransId="{A705C6C4-7A36-0A40-B36E-5CF653814D5F}" sibTransId="{5810930C-1162-CA4E-B7A4-BA497C0C5A09}"/>
    <dgm:cxn modelId="{A5018931-E157-AF41-B59A-495814BACA34}" srcId="{0AEFF1E2-189C-424D-A46C-772F251AC619}" destId="{DCE85F2C-7ADC-FE4F-9D80-CB2C0159BF48}" srcOrd="1" destOrd="0" parTransId="{01C8DE38-E393-F040-AB33-BC9CD277E8E2}" sibTransId="{6B733FC4-BA11-C947-A1ED-91110F7B05ED}"/>
    <dgm:cxn modelId="{5499FA39-BDFB-604D-92BF-D4A41D1082AA}" type="presOf" srcId="{2F9A85B6-157D-DF4B-ACD9-50E4B3EAAE41}" destId="{98175F6A-DCC7-814F-A797-0F3FDBDF5A35}" srcOrd="0" destOrd="0" presId="urn:microsoft.com/office/officeart/2005/8/layout/lProcess3"/>
    <dgm:cxn modelId="{D133AD41-B5B5-E44B-BC16-F4584D1DB6AF}" srcId="{31054D8A-9800-A940-8D62-36A8A3DCA2C5}" destId="{FEE1D5EB-2190-5A43-8D0F-541401BBC42D}" srcOrd="1" destOrd="0" parTransId="{5570E9FD-5BC8-F043-80BF-F3F402683B8A}" sibTransId="{82B95F36-EA8F-4746-9EE5-04ECA04A56FE}"/>
    <dgm:cxn modelId="{66B28A46-0658-834C-B71C-119B0CD3AAC5}" type="presOf" srcId="{1E3E6A19-53BA-CE4E-B11C-63F81BA6C65C}" destId="{A96DE78B-87B1-FE44-9F2A-07353D637270}" srcOrd="0" destOrd="0" presId="urn:microsoft.com/office/officeart/2005/8/layout/lProcess3"/>
    <dgm:cxn modelId="{6312E04A-E1A6-4F49-BCE2-8BD9AD0D6450}" srcId="{9F192443-A4EC-134F-825C-374A50A88DF8}" destId="{2C7D5E60-D30F-C442-BEE8-9B2621960C8B}" srcOrd="2" destOrd="0" parTransId="{28D5BA71-2F34-B146-96CF-A537A316B77A}" sibTransId="{31925A45-A0EB-3440-8E9F-3EF23BE879CD}"/>
    <dgm:cxn modelId="{93718551-BC47-0A44-B140-A98F5C72B565}" type="presOf" srcId="{0AEFF1E2-189C-424D-A46C-772F251AC619}" destId="{BEDD591E-9C53-D745-B077-8219A21DC14F}" srcOrd="0" destOrd="0" presId="urn:microsoft.com/office/officeart/2005/8/layout/lProcess3"/>
    <dgm:cxn modelId="{4F644056-5FA6-CA43-9E4A-F5A57886F343}" type="presOf" srcId="{C290756A-141D-5141-8026-4B9348E86DC7}" destId="{8B39903D-223B-5043-B158-B12C72B798F3}" srcOrd="0" destOrd="0" presId="urn:microsoft.com/office/officeart/2005/8/layout/lProcess3"/>
    <dgm:cxn modelId="{31A97B65-0DF4-D441-BDC3-591699B3FCDA}" type="presOf" srcId="{2C7D5E60-D30F-C442-BEE8-9B2621960C8B}" destId="{56F8E1E6-2980-8B47-9FDF-A52D7692DB51}" srcOrd="0" destOrd="0" presId="urn:microsoft.com/office/officeart/2005/8/layout/lProcess3"/>
    <dgm:cxn modelId="{353FB465-54FA-7244-85FE-A5C6A9E7AADF}" srcId="{0AEFF1E2-189C-424D-A46C-772F251AC619}" destId="{9F192443-A4EC-134F-825C-374A50A88DF8}" srcOrd="2" destOrd="0" parTransId="{188F3CB5-9849-3847-8BF3-CDD54E58E052}" sibTransId="{BF6B4857-1A3E-D144-B447-1638B32A4C30}"/>
    <dgm:cxn modelId="{77634169-FD2F-884F-B7A3-5D8ABD6AA5A3}" type="presOf" srcId="{31054D8A-9800-A940-8D62-36A8A3DCA2C5}" destId="{597C0869-AD05-2C43-BE6A-0BC26B6AC028}" srcOrd="0" destOrd="0" presId="urn:microsoft.com/office/officeart/2005/8/layout/lProcess3"/>
    <dgm:cxn modelId="{9DD21E99-81CB-7D4D-8436-7CD7028A1D0A}" type="presOf" srcId="{DD3C88E8-2900-854F-872F-3077F5525CB1}" destId="{19A82C09-B1D1-6C43-8C18-7BE2E73E2240}" srcOrd="0" destOrd="0" presId="urn:microsoft.com/office/officeart/2005/8/layout/lProcess3"/>
    <dgm:cxn modelId="{78BF789D-352A-824B-827F-04405FFB93CD}" type="presOf" srcId="{FC8F2828-50DA-6F44-9219-D2F0D75A05F2}" destId="{0D5236FD-BCDC-BF4B-99A7-8680A6CCC6DB}" srcOrd="0" destOrd="0" presId="urn:microsoft.com/office/officeart/2005/8/layout/lProcess3"/>
    <dgm:cxn modelId="{63F5349E-522C-ED4A-8510-26FA0140AAF0}" srcId="{9F192443-A4EC-134F-825C-374A50A88DF8}" destId="{8822E7AB-A509-6E4F-AC32-879163455A98}" srcOrd="0" destOrd="0" parTransId="{F75F7128-078B-164C-822A-6DD864B0B5A3}" sibTransId="{35E8FE47-D5E9-9D4D-8A15-11B0A2460923}"/>
    <dgm:cxn modelId="{41B2A9AE-F69A-C147-90F1-537A374921B4}" type="presOf" srcId="{E2B92A27-AB6B-5248-83BF-46EE92758925}" destId="{5C44FAB5-F8E0-B74E-88D7-6F691DD7CBFD}" srcOrd="0" destOrd="0" presId="urn:microsoft.com/office/officeart/2005/8/layout/lProcess3"/>
    <dgm:cxn modelId="{DFAAC8AE-6272-6146-975E-4DD9E5AD3239}" srcId="{31054D8A-9800-A940-8D62-36A8A3DCA2C5}" destId="{C290756A-141D-5141-8026-4B9348E86DC7}" srcOrd="3" destOrd="0" parTransId="{B2CAF584-DBCE-8E40-AC03-D997FE630154}" sibTransId="{B77B8481-A5A7-7A4A-A994-BBFEE919D084}"/>
    <dgm:cxn modelId="{4217A5B2-34C7-6A48-81FD-06FB5A3BA4A1}" type="presOf" srcId="{FEE1D5EB-2190-5A43-8D0F-541401BBC42D}" destId="{3CA541E9-1D33-E947-9C91-5E5C6FA8AD66}" srcOrd="0" destOrd="0" presId="urn:microsoft.com/office/officeart/2005/8/layout/lProcess3"/>
    <dgm:cxn modelId="{219AFEBF-807D-E743-9492-C17E0FEAFE91}" type="presOf" srcId="{DCE85F2C-7ADC-FE4F-9D80-CB2C0159BF48}" destId="{F667E361-B5BA-0F4B-BAD5-056AEB1AB19E}" srcOrd="0" destOrd="0" presId="urn:microsoft.com/office/officeart/2005/8/layout/lProcess3"/>
    <dgm:cxn modelId="{F20C2BCF-1963-E142-9981-5B513A8C3810}" srcId="{0AEFF1E2-189C-424D-A46C-772F251AC619}" destId="{31054D8A-9800-A940-8D62-36A8A3DCA2C5}" srcOrd="0" destOrd="0" parTransId="{5589EEC5-4803-1147-80C2-A64618C54227}" sibTransId="{EC6158E6-7C61-984C-A1B1-828F83D145B3}"/>
    <dgm:cxn modelId="{6D2258E2-86B1-3641-B7F4-B15D761107EF}" srcId="{DCE85F2C-7ADC-FE4F-9D80-CB2C0159BF48}" destId="{DD3C88E8-2900-854F-872F-3077F5525CB1}" srcOrd="1" destOrd="0" parTransId="{FD5861E4-3620-E140-B17D-6BCE800E2294}" sibTransId="{075CCDAA-2288-E44D-8142-B7EFE327E6D2}"/>
    <dgm:cxn modelId="{8A1AA3E7-A578-6845-AA75-4817DB14F839}" srcId="{31054D8A-9800-A940-8D62-36A8A3DCA2C5}" destId="{1E3E6A19-53BA-CE4E-B11C-63F81BA6C65C}" srcOrd="0" destOrd="0" parTransId="{3E83E770-FE92-C844-99E8-2D79DB31377C}" sibTransId="{1CC5E973-99B3-4F4D-A2A0-673AA1A04401}"/>
    <dgm:cxn modelId="{2C5C50EB-3770-7841-B35E-42B19EB57A82}" type="presOf" srcId="{9F192443-A4EC-134F-825C-374A50A88DF8}" destId="{6B674007-D5BB-C64C-AAD7-88145A1CC344}" srcOrd="0" destOrd="0" presId="urn:microsoft.com/office/officeart/2005/8/layout/lProcess3"/>
    <dgm:cxn modelId="{9F51FEA7-0A69-B440-8930-F2033938188F}" type="presParOf" srcId="{BEDD591E-9C53-D745-B077-8219A21DC14F}" destId="{6EF67F02-B58D-7243-AB2D-3D51BDFC74FD}" srcOrd="0" destOrd="0" presId="urn:microsoft.com/office/officeart/2005/8/layout/lProcess3"/>
    <dgm:cxn modelId="{3D4A87D5-3732-7945-80A7-C11457F242A4}" type="presParOf" srcId="{6EF67F02-B58D-7243-AB2D-3D51BDFC74FD}" destId="{597C0869-AD05-2C43-BE6A-0BC26B6AC028}" srcOrd="0" destOrd="0" presId="urn:microsoft.com/office/officeart/2005/8/layout/lProcess3"/>
    <dgm:cxn modelId="{05D73D92-C8D6-544A-A96E-B266674644B6}" type="presParOf" srcId="{6EF67F02-B58D-7243-AB2D-3D51BDFC74FD}" destId="{225CDE56-6244-5A44-91D3-9B919E4D260D}" srcOrd="1" destOrd="0" presId="urn:microsoft.com/office/officeart/2005/8/layout/lProcess3"/>
    <dgm:cxn modelId="{B4DAEB3F-49C8-8A40-8452-6ADFCD94086B}" type="presParOf" srcId="{6EF67F02-B58D-7243-AB2D-3D51BDFC74FD}" destId="{A96DE78B-87B1-FE44-9F2A-07353D637270}" srcOrd="2" destOrd="0" presId="urn:microsoft.com/office/officeart/2005/8/layout/lProcess3"/>
    <dgm:cxn modelId="{1FD96EE5-E6EB-7048-9898-14C2FF448A89}" type="presParOf" srcId="{6EF67F02-B58D-7243-AB2D-3D51BDFC74FD}" destId="{AFE43484-2495-284A-9B02-68640A6ED7E6}" srcOrd="3" destOrd="0" presId="urn:microsoft.com/office/officeart/2005/8/layout/lProcess3"/>
    <dgm:cxn modelId="{69D19F4A-15E1-274F-86A6-A63EC27802E7}" type="presParOf" srcId="{6EF67F02-B58D-7243-AB2D-3D51BDFC74FD}" destId="{3CA541E9-1D33-E947-9C91-5E5C6FA8AD66}" srcOrd="4" destOrd="0" presId="urn:microsoft.com/office/officeart/2005/8/layout/lProcess3"/>
    <dgm:cxn modelId="{363FDA1D-F9C5-E94A-8A7B-347C03C26514}" type="presParOf" srcId="{6EF67F02-B58D-7243-AB2D-3D51BDFC74FD}" destId="{D2B5117A-D84E-A441-BC7B-9F573C80AC45}" srcOrd="5" destOrd="0" presId="urn:microsoft.com/office/officeart/2005/8/layout/lProcess3"/>
    <dgm:cxn modelId="{3295029D-0DFB-084A-A73D-FFF5F296CBFF}" type="presParOf" srcId="{6EF67F02-B58D-7243-AB2D-3D51BDFC74FD}" destId="{5C44FAB5-F8E0-B74E-88D7-6F691DD7CBFD}" srcOrd="6" destOrd="0" presId="urn:microsoft.com/office/officeart/2005/8/layout/lProcess3"/>
    <dgm:cxn modelId="{96F352F3-B254-AC43-9CC0-22DC3C2E2C9A}" type="presParOf" srcId="{6EF67F02-B58D-7243-AB2D-3D51BDFC74FD}" destId="{D8A7907B-BBC2-B240-B6FE-1954746D9A8D}" srcOrd="7" destOrd="0" presId="urn:microsoft.com/office/officeart/2005/8/layout/lProcess3"/>
    <dgm:cxn modelId="{0BBA42E3-4077-DA46-A24B-2064900E3E3C}" type="presParOf" srcId="{6EF67F02-B58D-7243-AB2D-3D51BDFC74FD}" destId="{8B39903D-223B-5043-B158-B12C72B798F3}" srcOrd="8" destOrd="0" presId="urn:microsoft.com/office/officeart/2005/8/layout/lProcess3"/>
    <dgm:cxn modelId="{BB497430-CC3D-B24A-872D-37E074265595}" type="presParOf" srcId="{BEDD591E-9C53-D745-B077-8219A21DC14F}" destId="{CAE818B3-EA52-A040-883E-968C825CCA2A}" srcOrd="1" destOrd="0" presId="urn:microsoft.com/office/officeart/2005/8/layout/lProcess3"/>
    <dgm:cxn modelId="{6C801C9E-758F-8045-9359-78855B16BF05}" type="presParOf" srcId="{BEDD591E-9C53-D745-B077-8219A21DC14F}" destId="{2D6E2EDC-8E9B-AE4D-81D8-455A9C6E4C1E}" srcOrd="2" destOrd="0" presId="urn:microsoft.com/office/officeart/2005/8/layout/lProcess3"/>
    <dgm:cxn modelId="{DC79136D-A036-5043-BDFA-E45A4096994C}" type="presParOf" srcId="{2D6E2EDC-8E9B-AE4D-81D8-455A9C6E4C1E}" destId="{F667E361-B5BA-0F4B-BAD5-056AEB1AB19E}" srcOrd="0" destOrd="0" presId="urn:microsoft.com/office/officeart/2005/8/layout/lProcess3"/>
    <dgm:cxn modelId="{3F8EFA02-214B-104C-BFB0-5D2A33FBB3D6}" type="presParOf" srcId="{2D6E2EDC-8E9B-AE4D-81D8-455A9C6E4C1E}" destId="{B7C8AF8B-E6D3-6347-86B9-B2903C7419DC}" srcOrd="1" destOrd="0" presId="urn:microsoft.com/office/officeart/2005/8/layout/lProcess3"/>
    <dgm:cxn modelId="{05274FFA-D072-9845-AE28-D1350C8843C1}" type="presParOf" srcId="{2D6E2EDC-8E9B-AE4D-81D8-455A9C6E4C1E}" destId="{0D5236FD-BCDC-BF4B-99A7-8680A6CCC6DB}" srcOrd="2" destOrd="0" presId="urn:microsoft.com/office/officeart/2005/8/layout/lProcess3"/>
    <dgm:cxn modelId="{93CF227F-7C2C-9F4B-A5A8-918A173106AB}" type="presParOf" srcId="{2D6E2EDC-8E9B-AE4D-81D8-455A9C6E4C1E}" destId="{3DA4967A-39A5-7342-AFD1-8ACC8BBC3D5D}" srcOrd="3" destOrd="0" presId="urn:microsoft.com/office/officeart/2005/8/layout/lProcess3"/>
    <dgm:cxn modelId="{B48BFB9D-6345-7D48-B159-FB7554D223DF}" type="presParOf" srcId="{2D6E2EDC-8E9B-AE4D-81D8-455A9C6E4C1E}" destId="{19A82C09-B1D1-6C43-8C18-7BE2E73E2240}" srcOrd="4" destOrd="0" presId="urn:microsoft.com/office/officeart/2005/8/layout/lProcess3"/>
    <dgm:cxn modelId="{3304B9CA-68B0-2A44-BD3D-6C28390D0809}" type="presParOf" srcId="{BEDD591E-9C53-D745-B077-8219A21DC14F}" destId="{D331E3B8-1A95-2848-90F7-FC4D6FF81828}" srcOrd="3" destOrd="0" presId="urn:microsoft.com/office/officeart/2005/8/layout/lProcess3"/>
    <dgm:cxn modelId="{4DEF06E0-C6EE-2A4F-A07F-C8B7DC22A7F3}" type="presParOf" srcId="{BEDD591E-9C53-D745-B077-8219A21DC14F}" destId="{51C3295F-0E7A-114F-95D1-228CEF1978C5}" srcOrd="4" destOrd="0" presId="urn:microsoft.com/office/officeart/2005/8/layout/lProcess3"/>
    <dgm:cxn modelId="{780FC937-2572-9E44-B4E6-2230685DD008}" type="presParOf" srcId="{51C3295F-0E7A-114F-95D1-228CEF1978C5}" destId="{6B674007-D5BB-C64C-AAD7-88145A1CC344}" srcOrd="0" destOrd="0" presId="urn:microsoft.com/office/officeart/2005/8/layout/lProcess3"/>
    <dgm:cxn modelId="{C70E0381-6B56-3349-AF74-8A2EDFF2E65D}" type="presParOf" srcId="{51C3295F-0E7A-114F-95D1-228CEF1978C5}" destId="{0DFD2F4B-53A9-5E44-AF53-1EE1E38418EF}" srcOrd="1" destOrd="0" presId="urn:microsoft.com/office/officeart/2005/8/layout/lProcess3"/>
    <dgm:cxn modelId="{EA31F741-A114-F748-9B53-A06756BCF261}" type="presParOf" srcId="{51C3295F-0E7A-114F-95D1-228CEF1978C5}" destId="{554D401B-A0FE-3B4E-B7F5-4858D777A126}" srcOrd="2" destOrd="0" presId="urn:microsoft.com/office/officeart/2005/8/layout/lProcess3"/>
    <dgm:cxn modelId="{2A706280-1410-D14B-8425-BF592B663431}" type="presParOf" srcId="{51C3295F-0E7A-114F-95D1-228CEF1978C5}" destId="{FAC3FDAE-1145-1A46-ACD8-10B49C580B44}" srcOrd="3" destOrd="0" presId="urn:microsoft.com/office/officeart/2005/8/layout/lProcess3"/>
    <dgm:cxn modelId="{2C18EE7E-4BAA-E745-89F6-4734CF0BB06E}" type="presParOf" srcId="{51C3295F-0E7A-114F-95D1-228CEF1978C5}" destId="{98175F6A-DCC7-814F-A797-0F3FDBDF5A35}" srcOrd="4" destOrd="0" presId="urn:microsoft.com/office/officeart/2005/8/layout/lProcess3"/>
    <dgm:cxn modelId="{669C700C-B7B7-A946-B991-42549983708F}" type="presParOf" srcId="{51C3295F-0E7A-114F-95D1-228CEF1978C5}" destId="{3F5547CD-CE40-7242-8C7C-6D1B43AD1AC0}" srcOrd="5" destOrd="0" presId="urn:microsoft.com/office/officeart/2005/8/layout/lProcess3"/>
    <dgm:cxn modelId="{315160E5-4B88-2942-BD69-907FBD6FDE48}" type="presParOf" srcId="{51C3295F-0E7A-114F-95D1-228CEF1978C5}" destId="{56F8E1E6-2980-8B47-9FDF-A52D7692DB51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000099-B7DF-4EC6-8854-71E925219728}">
      <dsp:nvSpPr>
        <dsp:cNvPr id="0" name=""/>
        <dsp:cNvSpPr/>
      </dsp:nvSpPr>
      <dsp:spPr>
        <a:xfrm>
          <a:off x="3859" y="121013"/>
          <a:ext cx="1255904" cy="125590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8338EF-097D-4FF5-A2AC-857C4AD16E7C}">
      <dsp:nvSpPr>
        <dsp:cNvPr id="0" name=""/>
        <dsp:cNvSpPr/>
      </dsp:nvSpPr>
      <dsp:spPr>
        <a:xfrm>
          <a:off x="267599" y="384753"/>
          <a:ext cx="728424" cy="72842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2F3A4A-8F96-46C8-9896-7BB70408AD18}">
      <dsp:nvSpPr>
        <dsp:cNvPr id="0" name=""/>
        <dsp:cNvSpPr/>
      </dsp:nvSpPr>
      <dsp:spPr>
        <a:xfrm>
          <a:off x="1421974" y="121013"/>
          <a:ext cx="3174173" cy="1255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/>
            <a:t>Zaman tasarrufu</a:t>
          </a:r>
          <a:r>
            <a:rPr lang="fr-CH" sz="2400" b="1" kern="1200" dirty="0"/>
            <a:t> (3 x ?)</a:t>
          </a:r>
          <a:endParaRPr lang="fr-CH" sz="2400" kern="1200" dirty="0"/>
        </a:p>
      </dsp:txBody>
      <dsp:txXfrm>
        <a:off x="1421974" y="121013"/>
        <a:ext cx="3174173" cy="1255904"/>
      </dsp:txXfrm>
    </dsp:sp>
    <dsp:sp modelId="{7FBEF5C7-E65E-482D-82B5-7E6AB765C835}">
      <dsp:nvSpPr>
        <dsp:cNvPr id="0" name=""/>
        <dsp:cNvSpPr/>
      </dsp:nvSpPr>
      <dsp:spPr>
        <a:xfrm>
          <a:off x="5111965" y="121013"/>
          <a:ext cx="1255904" cy="125590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6E2E8F-3B4B-4338-9E7A-EA274DB070A2}">
      <dsp:nvSpPr>
        <dsp:cNvPr id="0" name=""/>
        <dsp:cNvSpPr/>
      </dsp:nvSpPr>
      <dsp:spPr>
        <a:xfrm>
          <a:off x="5375705" y="384753"/>
          <a:ext cx="728424" cy="72842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05A941-2193-4170-B009-F01D42B0A1A0}">
      <dsp:nvSpPr>
        <dsp:cNvPr id="0" name=""/>
        <dsp:cNvSpPr/>
      </dsp:nvSpPr>
      <dsp:spPr>
        <a:xfrm>
          <a:off x="6636993" y="121013"/>
          <a:ext cx="2960347" cy="1255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/>
            <a:t>Az sayıda alet kullanımı</a:t>
          </a:r>
          <a:r>
            <a:rPr lang="fr-CH" sz="2400" b="1" kern="1200" dirty="0"/>
            <a:t> </a:t>
          </a:r>
          <a:endParaRPr lang="en-US" sz="2400" kern="1200" dirty="0"/>
        </a:p>
      </dsp:txBody>
      <dsp:txXfrm>
        <a:off x="6636993" y="121013"/>
        <a:ext cx="2960347" cy="1255904"/>
      </dsp:txXfrm>
    </dsp:sp>
    <dsp:sp modelId="{868279B0-9059-42A0-B4DB-AB48CAD8BDC5}">
      <dsp:nvSpPr>
        <dsp:cNvPr id="0" name=""/>
        <dsp:cNvSpPr/>
      </dsp:nvSpPr>
      <dsp:spPr>
        <a:xfrm>
          <a:off x="3859" y="1940956"/>
          <a:ext cx="1255904" cy="125590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1A3BEE-F94B-47F1-A737-7B039EB1D49E}">
      <dsp:nvSpPr>
        <dsp:cNvPr id="0" name=""/>
        <dsp:cNvSpPr/>
      </dsp:nvSpPr>
      <dsp:spPr>
        <a:xfrm>
          <a:off x="267599" y="2204696"/>
          <a:ext cx="728424" cy="72842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92B472-C374-4B08-AE00-33B48DE059D0}">
      <dsp:nvSpPr>
        <dsp:cNvPr id="0" name=""/>
        <dsp:cNvSpPr/>
      </dsp:nvSpPr>
      <dsp:spPr>
        <a:xfrm>
          <a:off x="1528886" y="1940956"/>
          <a:ext cx="2960347" cy="1255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/>
            <a:t>Daha güvenli</a:t>
          </a:r>
          <a:endParaRPr lang="en-US" sz="2400" kern="1200"/>
        </a:p>
      </dsp:txBody>
      <dsp:txXfrm>
        <a:off x="1528886" y="1940956"/>
        <a:ext cx="2960347" cy="1255904"/>
      </dsp:txXfrm>
    </dsp:sp>
    <dsp:sp modelId="{BBD19D90-C76D-456F-8B26-0653F19AB5B7}">
      <dsp:nvSpPr>
        <dsp:cNvPr id="0" name=""/>
        <dsp:cNvSpPr/>
      </dsp:nvSpPr>
      <dsp:spPr>
        <a:xfrm>
          <a:off x="5005052" y="1940956"/>
          <a:ext cx="1255904" cy="125590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708385-87A7-4DA7-83C0-4AC9E96D29E1}">
      <dsp:nvSpPr>
        <dsp:cNvPr id="0" name=""/>
        <dsp:cNvSpPr/>
      </dsp:nvSpPr>
      <dsp:spPr>
        <a:xfrm>
          <a:off x="5268792" y="2204696"/>
          <a:ext cx="728424" cy="72842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524E1C-CB51-4AA9-8821-F6F53BDCCB36}">
      <dsp:nvSpPr>
        <dsp:cNvPr id="0" name=""/>
        <dsp:cNvSpPr/>
      </dsp:nvSpPr>
      <dsp:spPr>
        <a:xfrm>
          <a:off x="6530080" y="1940956"/>
          <a:ext cx="2960347" cy="1255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/>
            <a:t>Hem hasta hem de hekim için daha rahat</a:t>
          </a:r>
          <a:r>
            <a:rPr lang="fr-CH" sz="2400" b="1" kern="1200"/>
            <a:t> </a:t>
          </a:r>
          <a:endParaRPr lang="en-US" sz="2400" kern="1200"/>
        </a:p>
      </dsp:txBody>
      <dsp:txXfrm>
        <a:off x="6530080" y="1940956"/>
        <a:ext cx="2960347" cy="12559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7C0869-AD05-2C43-BE6A-0BC26B6AC028}">
      <dsp:nvSpPr>
        <dsp:cNvPr id="0" name=""/>
        <dsp:cNvSpPr/>
      </dsp:nvSpPr>
      <dsp:spPr>
        <a:xfrm>
          <a:off x="1517" y="1147042"/>
          <a:ext cx="3030553" cy="12122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Kullanım amacına göre</a:t>
          </a:r>
        </a:p>
      </dsp:txBody>
      <dsp:txXfrm>
        <a:off x="607628" y="1147042"/>
        <a:ext cx="1818332" cy="1212221"/>
      </dsp:txXfrm>
    </dsp:sp>
    <dsp:sp modelId="{A96DE78B-87B1-FE44-9F2A-07353D637270}">
      <dsp:nvSpPr>
        <dsp:cNvPr id="0" name=""/>
        <dsp:cNvSpPr/>
      </dsp:nvSpPr>
      <dsp:spPr>
        <a:xfrm>
          <a:off x="2638099" y="1250081"/>
          <a:ext cx="2515359" cy="100614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Kanal şekillendirme</a:t>
          </a:r>
        </a:p>
      </dsp:txBody>
      <dsp:txXfrm>
        <a:off x="3141171" y="1250081"/>
        <a:ext cx="1509216" cy="1006143"/>
      </dsp:txXfrm>
    </dsp:sp>
    <dsp:sp modelId="{3CA541E9-1D33-E947-9C91-5E5C6FA8AD66}">
      <dsp:nvSpPr>
        <dsp:cNvPr id="0" name=""/>
        <dsp:cNvSpPr/>
      </dsp:nvSpPr>
      <dsp:spPr>
        <a:xfrm>
          <a:off x="4801308" y="1250081"/>
          <a:ext cx="2515359" cy="100614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Rehber yol hazırlama</a:t>
          </a:r>
        </a:p>
      </dsp:txBody>
      <dsp:txXfrm>
        <a:off x="5304380" y="1250081"/>
        <a:ext cx="1509216" cy="1006143"/>
      </dsp:txXfrm>
    </dsp:sp>
    <dsp:sp modelId="{5C44FAB5-F8E0-B74E-88D7-6F691DD7CBFD}">
      <dsp:nvSpPr>
        <dsp:cNvPr id="0" name=""/>
        <dsp:cNvSpPr/>
      </dsp:nvSpPr>
      <dsp:spPr>
        <a:xfrm>
          <a:off x="6964518" y="1250081"/>
          <a:ext cx="2515359" cy="100614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Kanal ağzı belirginleştirme</a:t>
          </a:r>
        </a:p>
      </dsp:txBody>
      <dsp:txXfrm>
        <a:off x="7467590" y="1250081"/>
        <a:ext cx="1509216" cy="1006143"/>
      </dsp:txXfrm>
    </dsp:sp>
    <dsp:sp modelId="{8B39903D-223B-5043-B158-B12C72B798F3}">
      <dsp:nvSpPr>
        <dsp:cNvPr id="0" name=""/>
        <dsp:cNvSpPr/>
      </dsp:nvSpPr>
      <dsp:spPr>
        <a:xfrm>
          <a:off x="9127727" y="1250081"/>
          <a:ext cx="2515359" cy="100614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 err="1"/>
            <a:t>Retreatment</a:t>
          </a:r>
          <a:endParaRPr lang="tr-TR" sz="1700" kern="1200" dirty="0"/>
        </a:p>
      </dsp:txBody>
      <dsp:txXfrm>
        <a:off x="9630799" y="1250081"/>
        <a:ext cx="1509216" cy="1006143"/>
      </dsp:txXfrm>
    </dsp:sp>
    <dsp:sp modelId="{F667E361-B5BA-0F4B-BAD5-056AEB1AB19E}">
      <dsp:nvSpPr>
        <dsp:cNvPr id="0" name=""/>
        <dsp:cNvSpPr/>
      </dsp:nvSpPr>
      <dsp:spPr>
        <a:xfrm>
          <a:off x="1517" y="2528975"/>
          <a:ext cx="3030553" cy="12122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NiTi alaşıma göre</a:t>
          </a:r>
        </a:p>
      </dsp:txBody>
      <dsp:txXfrm>
        <a:off x="607628" y="2528975"/>
        <a:ext cx="1818332" cy="1212221"/>
      </dsp:txXfrm>
    </dsp:sp>
    <dsp:sp modelId="{0D5236FD-BCDC-BF4B-99A7-8680A6CCC6DB}">
      <dsp:nvSpPr>
        <dsp:cNvPr id="0" name=""/>
        <dsp:cNvSpPr/>
      </dsp:nvSpPr>
      <dsp:spPr>
        <a:xfrm>
          <a:off x="2638099" y="2632014"/>
          <a:ext cx="2515359" cy="100614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Geleneksel NiTi</a:t>
          </a:r>
        </a:p>
      </dsp:txBody>
      <dsp:txXfrm>
        <a:off x="3141171" y="2632014"/>
        <a:ext cx="1509216" cy="1006143"/>
      </dsp:txXfrm>
    </dsp:sp>
    <dsp:sp modelId="{19A82C09-B1D1-6C43-8C18-7BE2E73E2240}">
      <dsp:nvSpPr>
        <dsp:cNvPr id="0" name=""/>
        <dsp:cNvSpPr/>
      </dsp:nvSpPr>
      <dsp:spPr>
        <a:xfrm>
          <a:off x="4801308" y="2632014"/>
          <a:ext cx="2515359" cy="100614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Isıl işlem görmüş NiTi</a:t>
          </a:r>
        </a:p>
      </dsp:txBody>
      <dsp:txXfrm>
        <a:off x="5304380" y="2632014"/>
        <a:ext cx="1509216" cy="1006143"/>
      </dsp:txXfrm>
    </dsp:sp>
    <dsp:sp modelId="{6B674007-D5BB-C64C-AAD7-88145A1CC344}">
      <dsp:nvSpPr>
        <dsp:cNvPr id="0" name=""/>
        <dsp:cNvSpPr/>
      </dsp:nvSpPr>
      <dsp:spPr>
        <a:xfrm>
          <a:off x="1517" y="3910907"/>
          <a:ext cx="3030553" cy="12122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Kinematiğe göre</a:t>
          </a:r>
        </a:p>
      </dsp:txBody>
      <dsp:txXfrm>
        <a:off x="607628" y="3910907"/>
        <a:ext cx="1818332" cy="1212221"/>
      </dsp:txXfrm>
    </dsp:sp>
    <dsp:sp modelId="{554D401B-A0FE-3B4E-B7F5-4858D777A126}">
      <dsp:nvSpPr>
        <dsp:cNvPr id="0" name=""/>
        <dsp:cNvSpPr/>
      </dsp:nvSpPr>
      <dsp:spPr>
        <a:xfrm>
          <a:off x="2638099" y="4013946"/>
          <a:ext cx="2515359" cy="100614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Devamlı rotasyon</a:t>
          </a:r>
        </a:p>
      </dsp:txBody>
      <dsp:txXfrm>
        <a:off x="3141171" y="4013946"/>
        <a:ext cx="1509216" cy="1006143"/>
      </dsp:txXfrm>
    </dsp:sp>
    <dsp:sp modelId="{98175F6A-DCC7-814F-A797-0F3FDBDF5A35}">
      <dsp:nvSpPr>
        <dsp:cNvPr id="0" name=""/>
        <dsp:cNvSpPr/>
      </dsp:nvSpPr>
      <dsp:spPr>
        <a:xfrm>
          <a:off x="4801308" y="4013946"/>
          <a:ext cx="2515359" cy="100614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 err="1"/>
            <a:t>Resiprokal</a:t>
          </a:r>
          <a:r>
            <a:rPr lang="tr-TR" sz="1700" kern="1200" dirty="0"/>
            <a:t> rotasyon</a:t>
          </a:r>
        </a:p>
      </dsp:txBody>
      <dsp:txXfrm>
        <a:off x="5304380" y="4013946"/>
        <a:ext cx="1509216" cy="1006143"/>
      </dsp:txXfrm>
    </dsp:sp>
    <dsp:sp modelId="{56F8E1E6-2980-8B47-9FDF-A52D7692DB51}">
      <dsp:nvSpPr>
        <dsp:cNvPr id="0" name=""/>
        <dsp:cNvSpPr/>
      </dsp:nvSpPr>
      <dsp:spPr>
        <a:xfrm>
          <a:off x="6964518" y="4013946"/>
          <a:ext cx="2515359" cy="100614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 err="1"/>
            <a:t>Adaptif</a:t>
          </a:r>
          <a:r>
            <a:rPr lang="tr-TR" sz="1700" kern="1200" dirty="0"/>
            <a:t> hareket</a:t>
          </a:r>
        </a:p>
      </dsp:txBody>
      <dsp:txXfrm>
        <a:off x="7467590" y="4013946"/>
        <a:ext cx="1509216" cy="1006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8E5BB-D53B-E74A-849C-1B5F2D8D56E6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7329F-6BE8-BB46-AFB1-0015415BE4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0592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Numaralar sap kısmındaki çizgilerin sayısından anlaşılır.</a:t>
            </a:r>
          </a:p>
          <a:p>
            <a:endParaRPr lang="tr-TR" dirty="0"/>
          </a:p>
          <a:p>
            <a:r>
              <a:rPr lang="tr-TR" dirty="0"/>
              <a:t>Kanal ağızlarının genişletilip belirginleştirilmesinde ve </a:t>
            </a:r>
            <a:r>
              <a:rPr lang="tr-TR" dirty="0" err="1"/>
              <a:t>koronal</a:t>
            </a:r>
            <a:r>
              <a:rPr lang="tr-TR" dirty="0"/>
              <a:t> </a:t>
            </a:r>
            <a:r>
              <a:rPr lang="tr-TR" dirty="0" err="1"/>
              <a:t>flaring</a:t>
            </a:r>
            <a:r>
              <a:rPr lang="tr-TR" dirty="0"/>
              <a:t> şeklinin verilmesinde kullanılır.</a:t>
            </a:r>
          </a:p>
          <a:p>
            <a:endParaRPr lang="tr-TR" dirty="0"/>
          </a:p>
          <a:p>
            <a:r>
              <a:rPr lang="tr-TR" dirty="0"/>
              <a:t>Bıçaklar </a:t>
            </a:r>
            <a:r>
              <a:rPr lang="tr-TR" dirty="0" err="1"/>
              <a:t>koronal</a:t>
            </a:r>
            <a:r>
              <a:rPr lang="tr-TR" dirty="0"/>
              <a:t> yönde harekette aktif olarak kesme yaparlar.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858631-B24E-1C4B-82C6-478C1C711A84}" type="slidenum">
              <a:rPr lang="tr-TR" smtClean="0"/>
              <a:t>67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0373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Aynı GG </a:t>
            </a:r>
            <a:r>
              <a:rPr lang="tr-TR" dirty="0" err="1"/>
              <a:t>frezler</a:t>
            </a:r>
            <a:r>
              <a:rPr lang="tr-TR" dirty="0"/>
              <a:t> gibi numaralandırılmıştır.</a:t>
            </a:r>
          </a:p>
          <a:p>
            <a:endParaRPr lang="tr-TR" dirty="0"/>
          </a:p>
          <a:p>
            <a:r>
              <a:rPr lang="tr-TR" dirty="0"/>
              <a:t>Kanal dolgu materyalinin uzaklaştırılmasında, post boşluğu açılmasında kullanılır.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858631-B24E-1C4B-82C6-478C1C711A84}" type="slidenum">
              <a:rPr lang="tr-TR" smtClean="0"/>
              <a:t>68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0851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10/6/20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10/6/20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10/6/20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jpg"/><Relationship Id="rId4" Type="http://schemas.openxmlformats.org/officeDocument/2006/relationships/image" Target="../media/image88.jp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tif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g"/><Relationship Id="rId5" Type="http://schemas.openxmlformats.org/officeDocument/2006/relationships/image" Target="../media/image102.jpg"/><Relationship Id="rId4" Type="http://schemas.openxmlformats.org/officeDocument/2006/relationships/image" Target="../media/image101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jpg"/><Relationship Id="rId5" Type="http://schemas.openxmlformats.org/officeDocument/2006/relationships/image" Target="../media/image114.jpg"/><Relationship Id="rId4" Type="http://schemas.openxmlformats.org/officeDocument/2006/relationships/image" Target="../media/image113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D30FF5-B40B-7F40-B1DD-181EC962D7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5400" dirty="0" err="1"/>
              <a:t>Endodontik</a:t>
            </a:r>
            <a:r>
              <a:rPr lang="tr-TR" sz="5400" dirty="0"/>
              <a:t> tedavilerde kullanılan aletler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ACC8CC3-8F91-4647-99CA-79FEC03B25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Doç. Dr. Cangül Keskin</a:t>
            </a:r>
          </a:p>
          <a:p>
            <a:r>
              <a:rPr lang="tr-TR" dirty="0"/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003518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F5CC0A-2DE6-8D47-B190-10E6336C1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54117"/>
          </a:xfrm>
        </p:spPr>
        <p:txBody>
          <a:bodyPr/>
          <a:lstStyle/>
          <a:p>
            <a:r>
              <a:rPr lang="tr-TR" dirty="0"/>
              <a:t>Öğrenme kazanımları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573EC43-CABC-C149-BA8F-5BDD1AAF1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81655"/>
            <a:ext cx="9601200" cy="4185745"/>
          </a:xfrm>
        </p:spPr>
        <p:txBody>
          <a:bodyPr/>
          <a:lstStyle/>
          <a:p>
            <a:r>
              <a:rPr lang="tr-TR" dirty="0"/>
              <a:t>Endodonti biliminin tanımını yapabilme</a:t>
            </a:r>
          </a:p>
          <a:p>
            <a:r>
              <a:rPr lang="tr-TR" dirty="0" err="1"/>
              <a:t>Endodontik</a:t>
            </a:r>
            <a:r>
              <a:rPr lang="tr-TR" dirty="0"/>
              <a:t> tedavinin amaçlarını bilme</a:t>
            </a:r>
          </a:p>
          <a:p>
            <a:r>
              <a:rPr lang="tr-TR" dirty="0" err="1"/>
              <a:t>Endodontik</a:t>
            </a:r>
            <a:r>
              <a:rPr lang="tr-TR" dirty="0"/>
              <a:t> muayenede kullanılan aletleri tanıma</a:t>
            </a:r>
          </a:p>
          <a:p>
            <a:r>
              <a:rPr lang="tr-TR" dirty="0" err="1"/>
              <a:t>Endodontik</a:t>
            </a:r>
            <a:r>
              <a:rPr lang="tr-TR" dirty="0"/>
              <a:t> tedavide kullanılan aletleri tanıma</a:t>
            </a:r>
          </a:p>
          <a:p>
            <a:r>
              <a:rPr lang="tr-TR" dirty="0"/>
              <a:t>Manuel kök kanal eğelerine International </a:t>
            </a:r>
            <a:r>
              <a:rPr lang="tr-TR" dirty="0" err="1"/>
              <a:t>Organization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Standardization</a:t>
            </a:r>
            <a:r>
              <a:rPr lang="tr-TR" dirty="0"/>
              <a:t> (ISO) tarafından uygulanan standartları bilme </a:t>
            </a:r>
          </a:p>
        </p:txBody>
      </p:sp>
    </p:spTree>
    <p:extLst>
      <p:ext uri="{BB962C8B-B14F-4D97-AF65-F5344CB8AC3E}">
        <p14:creationId xmlns:p14="http://schemas.microsoft.com/office/powerpoint/2010/main" val="3246840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4B3E94-93FE-8645-8C6A-DBBB87176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3607"/>
          </a:xfrm>
        </p:spPr>
        <p:txBody>
          <a:bodyPr/>
          <a:lstStyle/>
          <a:p>
            <a:r>
              <a:rPr lang="tr-TR" dirty="0"/>
              <a:t>ENDODONTİ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7250574-AA86-E640-AF76-6E94F0C3F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76248"/>
            <a:ext cx="8024648" cy="819807"/>
          </a:xfrm>
        </p:spPr>
        <p:txBody>
          <a:bodyPr/>
          <a:lstStyle/>
          <a:p>
            <a:r>
              <a:rPr lang="tr-TR" dirty="0"/>
              <a:t>Diş </a:t>
            </a:r>
            <a:r>
              <a:rPr lang="tr-TR" dirty="0" err="1"/>
              <a:t>pulpası</a:t>
            </a:r>
            <a:r>
              <a:rPr lang="tr-TR" dirty="0"/>
              <a:t> ve kök </a:t>
            </a:r>
            <a:r>
              <a:rPr lang="tr-TR" dirty="0" err="1"/>
              <a:t>apeksindeki</a:t>
            </a:r>
            <a:r>
              <a:rPr lang="tr-TR" dirty="0"/>
              <a:t> dokuların hastalıklarının teşhisi, önlenmesi ve tedavisi ile uğraşan diş hekimliğinin bir uzmanlık dalı</a:t>
            </a:r>
          </a:p>
          <a:p>
            <a:endParaRPr lang="tr-TR" dirty="0"/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7551943C-62E8-4A49-9D90-21E06A981F2E}"/>
              </a:ext>
            </a:extLst>
          </p:cNvPr>
          <p:cNvSpPr txBox="1">
            <a:spLocks/>
          </p:cNvSpPr>
          <p:nvPr/>
        </p:nvSpPr>
        <p:spPr>
          <a:xfrm>
            <a:off x="1371600" y="3429000"/>
            <a:ext cx="9601200" cy="819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dirty="0"/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172DDA00-3D84-5047-9C04-1B466245EC40}"/>
              </a:ext>
            </a:extLst>
          </p:cNvPr>
          <p:cNvSpPr txBox="1">
            <a:spLocks/>
          </p:cNvSpPr>
          <p:nvPr/>
        </p:nvSpPr>
        <p:spPr>
          <a:xfrm>
            <a:off x="1295400" y="3429000"/>
            <a:ext cx="8100848" cy="2138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İnsan diş </a:t>
            </a:r>
            <a:r>
              <a:rPr lang="tr-TR" dirty="0" err="1"/>
              <a:t>pulpası</a:t>
            </a:r>
            <a:r>
              <a:rPr lang="tr-TR" dirty="0"/>
              <a:t> ve </a:t>
            </a:r>
            <a:r>
              <a:rPr lang="tr-TR" dirty="0" err="1"/>
              <a:t>periradiküler</a:t>
            </a:r>
            <a:r>
              <a:rPr lang="tr-TR" dirty="0"/>
              <a:t> dokuların morfolojisi, fizyolojisi ve patolojisi ile ilgilenen diş hekimliği dalıdır. Çalışma ve uygulama alanları normal </a:t>
            </a:r>
            <a:r>
              <a:rPr lang="tr-TR" dirty="0" err="1"/>
              <a:t>pulpanın</a:t>
            </a:r>
            <a:r>
              <a:rPr lang="tr-TR" dirty="0"/>
              <a:t> biyolojisi ve </a:t>
            </a:r>
            <a:r>
              <a:rPr lang="tr-TR" dirty="0" err="1"/>
              <a:t>pulpa</a:t>
            </a:r>
            <a:r>
              <a:rPr lang="tr-TR" dirty="0"/>
              <a:t> ve ilişkili </a:t>
            </a:r>
            <a:r>
              <a:rPr lang="tr-TR" dirty="0" err="1"/>
              <a:t>periradiküler</a:t>
            </a:r>
            <a:r>
              <a:rPr lang="tr-TR" dirty="0"/>
              <a:t> koşulların, hastalık ve yaralanmalarının etiyolojisi (kaynağı), teşhisi, önlenmesi ve tedavisi dahil olmak üzere temel ve klinik bilimleri kapsamaktadır.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A51A1DAD-4C67-B845-867F-547CACE6A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6248" y="3379075"/>
            <a:ext cx="2463800" cy="3213100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1F04A8ED-96B9-DD49-86C4-CAA803F84F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448" t="6087" r="21655" b="5569"/>
          <a:stretch/>
        </p:blipFill>
        <p:spPr>
          <a:xfrm>
            <a:off x="9539015" y="935420"/>
            <a:ext cx="1288656" cy="2152241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11C20D95-9386-0D40-AC36-8A07E6D161F8}"/>
              </a:ext>
            </a:extLst>
          </p:cNvPr>
          <p:cNvSpPr txBox="1"/>
          <p:nvPr/>
        </p:nvSpPr>
        <p:spPr>
          <a:xfrm>
            <a:off x="1650125" y="5479279"/>
            <a:ext cx="52292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/>
              <a:t>https</a:t>
            </a:r>
            <a:r>
              <a:rPr lang="tr-TR" sz="1200" dirty="0"/>
              <a:t>://</a:t>
            </a:r>
            <a:r>
              <a:rPr lang="tr-TR" sz="1200" dirty="0" err="1"/>
              <a:t>www.aae.org</a:t>
            </a:r>
            <a:r>
              <a:rPr lang="tr-TR" sz="1200" dirty="0"/>
              <a:t>/</a:t>
            </a:r>
            <a:r>
              <a:rPr lang="tr-TR" sz="1200" dirty="0" err="1"/>
              <a:t>specialty</a:t>
            </a:r>
            <a:r>
              <a:rPr lang="tr-TR" sz="1200" dirty="0"/>
              <a:t>/</a:t>
            </a:r>
            <a:r>
              <a:rPr lang="tr-TR" sz="1200" dirty="0" err="1"/>
              <a:t>clinical-resources</a:t>
            </a:r>
            <a:r>
              <a:rPr lang="tr-TR" sz="1200" dirty="0"/>
              <a:t>/</a:t>
            </a:r>
            <a:r>
              <a:rPr lang="tr-TR" sz="1200" dirty="0" err="1"/>
              <a:t>glossary-endodontic-terms</a:t>
            </a:r>
            <a:r>
              <a:rPr lang="tr-TR" sz="12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599683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443376-134B-1C45-A1D8-156CEE1C7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20566"/>
            <a:ext cx="9601200" cy="859221"/>
          </a:xfrm>
        </p:spPr>
        <p:txBody>
          <a:bodyPr/>
          <a:lstStyle/>
          <a:p>
            <a:r>
              <a:rPr lang="tr-TR" dirty="0" err="1"/>
              <a:t>Endodontik</a:t>
            </a:r>
            <a:r>
              <a:rPr lang="tr-TR" dirty="0"/>
              <a:t> tedaviler ve amaçları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BD8544-D3E1-ED48-9FF7-755C24F24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50428"/>
            <a:ext cx="4524703" cy="3744309"/>
          </a:xfrm>
        </p:spPr>
        <p:txBody>
          <a:bodyPr/>
          <a:lstStyle/>
          <a:p>
            <a:r>
              <a:rPr lang="tr-TR" dirty="0"/>
              <a:t>UYGULANAN TEDAVİLER</a:t>
            </a:r>
          </a:p>
          <a:p>
            <a:r>
              <a:rPr lang="tr-TR" dirty="0" err="1"/>
              <a:t>Vital</a:t>
            </a:r>
            <a:r>
              <a:rPr lang="tr-TR" dirty="0"/>
              <a:t> </a:t>
            </a:r>
            <a:r>
              <a:rPr lang="tr-TR" dirty="0" err="1"/>
              <a:t>pulpa</a:t>
            </a:r>
            <a:r>
              <a:rPr lang="tr-TR" dirty="0"/>
              <a:t> tedavileri </a:t>
            </a:r>
          </a:p>
          <a:p>
            <a:r>
              <a:rPr lang="tr-TR" dirty="0"/>
              <a:t>Kök kanal tedavisi</a:t>
            </a:r>
          </a:p>
          <a:p>
            <a:r>
              <a:rPr lang="tr-TR" dirty="0"/>
              <a:t>Kanal tedavi yenileme (</a:t>
            </a:r>
            <a:r>
              <a:rPr lang="tr-TR" dirty="0" err="1"/>
              <a:t>retreatment</a:t>
            </a:r>
            <a:r>
              <a:rPr lang="tr-TR" dirty="0"/>
              <a:t>)</a:t>
            </a:r>
          </a:p>
          <a:p>
            <a:r>
              <a:rPr lang="tr-TR" dirty="0" err="1"/>
              <a:t>Rejeneratif</a:t>
            </a:r>
            <a:r>
              <a:rPr lang="tr-TR" dirty="0"/>
              <a:t> </a:t>
            </a:r>
            <a:r>
              <a:rPr lang="tr-TR" dirty="0" err="1"/>
              <a:t>endodonti</a:t>
            </a:r>
            <a:endParaRPr lang="tr-TR" dirty="0"/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84ACD6DD-53FD-2744-A09C-49129AE52CFF}"/>
              </a:ext>
            </a:extLst>
          </p:cNvPr>
          <p:cNvSpPr txBox="1">
            <a:spLocks/>
          </p:cNvSpPr>
          <p:nvPr/>
        </p:nvSpPr>
        <p:spPr>
          <a:xfrm>
            <a:off x="7252138" y="1355835"/>
            <a:ext cx="4524703" cy="35551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AMAÇLAR</a:t>
            </a:r>
          </a:p>
          <a:p>
            <a:r>
              <a:rPr lang="tr-TR" dirty="0" err="1"/>
              <a:t>Pulpanın</a:t>
            </a:r>
            <a:r>
              <a:rPr lang="tr-TR" dirty="0"/>
              <a:t> canlılığını devam ettirme</a:t>
            </a:r>
          </a:p>
          <a:p>
            <a:r>
              <a:rPr lang="tr-TR" dirty="0" err="1"/>
              <a:t>Apikal</a:t>
            </a:r>
            <a:r>
              <a:rPr lang="tr-TR" dirty="0"/>
              <a:t> </a:t>
            </a:r>
            <a:r>
              <a:rPr lang="tr-TR" dirty="0" err="1"/>
              <a:t>periodontitisin</a:t>
            </a:r>
            <a:r>
              <a:rPr lang="tr-TR" dirty="0"/>
              <a:t> gelişmesinin engelleme</a:t>
            </a:r>
          </a:p>
          <a:p>
            <a:r>
              <a:rPr lang="tr-TR" dirty="0" err="1"/>
              <a:t>Apikal</a:t>
            </a:r>
            <a:r>
              <a:rPr lang="tr-TR" dirty="0"/>
              <a:t> </a:t>
            </a:r>
            <a:r>
              <a:rPr lang="tr-TR" dirty="0" err="1"/>
              <a:t>periodontitisi</a:t>
            </a:r>
            <a:r>
              <a:rPr lang="tr-TR" dirty="0"/>
              <a:t> tedavi etme</a:t>
            </a:r>
          </a:p>
          <a:p>
            <a:r>
              <a:rPr lang="tr-TR" dirty="0" err="1"/>
              <a:t>Pulpodentinal</a:t>
            </a:r>
            <a:r>
              <a:rPr lang="tr-TR" dirty="0"/>
              <a:t> kompleksin </a:t>
            </a:r>
            <a:r>
              <a:rPr lang="tr-TR" dirty="0" err="1"/>
              <a:t>rejenerasyonu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90820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7B00E997-6E64-9747-9074-D0ECF9F16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0506"/>
            <a:ext cx="5152728" cy="3312467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BD24F78B-55A1-7C4B-AD92-EE7E0A63F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313" y="1458327"/>
            <a:ext cx="4750067" cy="2996824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33B26AA-A71D-E541-AF51-C56793F71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209" y="1265858"/>
            <a:ext cx="2070623" cy="334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890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AE36B9-88C2-5A42-B910-F48A0CA69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685800"/>
            <a:ext cx="10125307" cy="1485900"/>
          </a:xfrm>
        </p:spPr>
        <p:txBody>
          <a:bodyPr/>
          <a:lstStyle/>
          <a:p>
            <a:r>
              <a:rPr lang="tr-TR" dirty="0" err="1"/>
              <a:t>Endodontik</a:t>
            </a:r>
            <a:r>
              <a:rPr lang="tr-TR" dirty="0"/>
              <a:t> tedavilerde kullanılan aletler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C31C34D-D7FD-2844-934C-874AD5F1C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737" y="1895708"/>
            <a:ext cx="5304264" cy="2790594"/>
          </a:xfrm>
        </p:spPr>
        <p:txBody>
          <a:bodyPr/>
          <a:lstStyle/>
          <a:p>
            <a:r>
              <a:rPr lang="tr-TR" dirty="0" err="1"/>
              <a:t>Vital</a:t>
            </a:r>
            <a:r>
              <a:rPr lang="tr-TR" dirty="0"/>
              <a:t> </a:t>
            </a:r>
            <a:r>
              <a:rPr lang="tr-TR" dirty="0" err="1"/>
              <a:t>pulpa</a:t>
            </a:r>
            <a:r>
              <a:rPr lang="tr-TR" dirty="0"/>
              <a:t> tedavilerinin aşamaları</a:t>
            </a:r>
          </a:p>
          <a:p>
            <a:pPr lvl="1"/>
            <a:r>
              <a:rPr lang="tr-TR" dirty="0"/>
              <a:t>Dişin izolasyonu</a:t>
            </a:r>
          </a:p>
          <a:p>
            <a:pPr lvl="1"/>
            <a:r>
              <a:rPr lang="tr-TR" dirty="0"/>
              <a:t>Çürük uzaklaştırma</a:t>
            </a:r>
          </a:p>
          <a:p>
            <a:pPr lvl="1"/>
            <a:r>
              <a:rPr lang="tr-TR" dirty="0" err="1"/>
              <a:t>Kavite</a:t>
            </a:r>
            <a:r>
              <a:rPr lang="tr-TR" dirty="0"/>
              <a:t> dezenfeksiyonu</a:t>
            </a:r>
          </a:p>
          <a:p>
            <a:pPr lvl="1"/>
            <a:r>
              <a:rPr lang="tr-TR" dirty="0" err="1"/>
              <a:t>Pulpa</a:t>
            </a:r>
            <a:r>
              <a:rPr lang="tr-TR" dirty="0"/>
              <a:t> koruyucu materyallerin uygulanması</a:t>
            </a:r>
          </a:p>
          <a:p>
            <a:pPr lvl="1"/>
            <a:r>
              <a:rPr lang="tr-TR" dirty="0"/>
              <a:t>Restorasyon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3AB539E-2A51-8743-8480-8E4458B89E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956"/>
          <a:stretch/>
        </p:blipFill>
        <p:spPr>
          <a:xfrm>
            <a:off x="5617756" y="1976342"/>
            <a:ext cx="5879150" cy="290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603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9F5623CE-E5B0-B541-BB97-E592B12E38BC}"/>
              </a:ext>
            </a:extLst>
          </p:cNvPr>
          <p:cNvSpPr txBox="1">
            <a:spLocks/>
          </p:cNvSpPr>
          <p:nvPr/>
        </p:nvSpPr>
        <p:spPr>
          <a:xfrm>
            <a:off x="1200614" y="1293545"/>
            <a:ext cx="6021659" cy="3836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Kök kanal tedavisinin aşamaları</a:t>
            </a:r>
          </a:p>
          <a:p>
            <a:pPr lvl="1"/>
            <a:r>
              <a:rPr lang="tr-TR" dirty="0"/>
              <a:t>Dişin izolasyonu</a:t>
            </a:r>
          </a:p>
          <a:p>
            <a:pPr lvl="1"/>
            <a:r>
              <a:rPr lang="tr-TR" dirty="0"/>
              <a:t>Çürük uzaklaştırma</a:t>
            </a:r>
          </a:p>
          <a:p>
            <a:pPr lvl="1"/>
            <a:r>
              <a:rPr lang="tr-TR" dirty="0"/>
              <a:t>Giriş </a:t>
            </a:r>
            <a:r>
              <a:rPr lang="tr-TR" dirty="0" err="1"/>
              <a:t>kavitesi</a:t>
            </a:r>
            <a:r>
              <a:rPr lang="tr-TR" dirty="0"/>
              <a:t> hazırlanması</a:t>
            </a:r>
          </a:p>
          <a:p>
            <a:pPr lvl="1"/>
            <a:r>
              <a:rPr lang="tr-TR" dirty="0"/>
              <a:t>Giriş yolu hazırlama (</a:t>
            </a:r>
            <a:r>
              <a:rPr lang="tr-TR" dirty="0" err="1"/>
              <a:t>opsiyonel</a:t>
            </a:r>
            <a:r>
              <a:rPr lang="tr-TR" dirty="0"/>
              <a:t>)</a:t>
            </a:r>
          </a:p>
          <a:p>
            <a:pPr lvl="1"/>
            <a:r>
              <a:rPr lang="tr-TR" dirty="0"/>
              <a:t>Çalışma uzunluğunun tespiti</a:t>
            </a:r>
          </a:p>
          <a:p>
            <a:pPr lvl="1"/>
            <a:r>
              <a:rPr lang="tr-TR" dirty="0"/>
              <a:t>Kanal </a:t>
            </a:r>
            <a:r>
              <a:rPr lang="tr-TR" dirty="0" err="1"/>
              <a:t>preparasyonu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Kök kanal dolgusu</a:t>
            </a:r>
          </a:p>
          <a:p>
            <a:pPr lvl="1"/>
            <a:r>
              <a:rPr lang="tr-TR" dirty="0"/>
              <a:t>Restorasyon</a:t>
            </a:r>
          </a:p>
          <a:p>
            <a:pPr lvl="1"/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CE4B27F-43E4-3A4A-9938-F4F6E7216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983" y="1271241"/>
            <a:ext cx="4394200" cy="38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485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D309BB-AF33-394E-93A4-77A8F8246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022" y="848887"/>
            <a:ext cx="10493298" cy="1485900"/>
          </a:xfrm>
        </p:spPr>
        <p:txBody>
          <a:bodyPr/>
          <a:lstStyle/>
          <a:p>
            <a:r>
              <a:rPr lang="tr-TR" dirty="0" err="1"/>
              <a:t>Endodontik</a:t>
            </a:r>
            <a:r>
              <a:rPr lang="tr-TR" dirty="0"/>
              <a:t> muayenede kullanılan aletler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A6C89BA-F10C-074C-97D7-95ABF0CC5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7575" y="1856678"/>
            <a:ext cx="2341756" cy="571500"/>
          </a:xfrm>
        </p:spPr>
        <p:txBody>
          <a:bodyPr/>
          <a:lstStyle/>
          <a:p>
            <a:r>
              <a:rPr lang="tr-TR" dirty="0"/>
              <a:t>Muayene seti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CB37FD33-CA99-8342-8F51-BB6B41EDF78A}"/>
              </a:ext>
            </a:extLst>
          </p:cNvPr>
          <p:cNvSpPr txBox="1">
            <a:spLocks/>
          </p:cNvSpPr>
          <p:nvPr/>
        </p:nvSpPr>
        <p:spPr>
          <a:xfrm>
            <a:off x="6497446" y="1884556"/>
            <a:ext cx="2557346" cy="571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/>
              <a:t>Periodontal</a:t>
            </a:r>
            <a:r>
              <a:rPr lang="tr-TR" dirty="0"/>
              <a:t> sonda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83E426C3-17CF-E74D-972E-A41514E57B93}"/>
              </a:ext>
            </a:extLst>
          </p:cNvPr>
          <p:cNvSpPr txBox="1">
            <a:spLocks/>
          </p:cNvSpPr>
          <p:nvPr/>
        </p:nvSpPr>
        <p:spPr>
          <a:xfrm>
            <a:off x="7077307" y="1826012"/>
            <a:ext cx="4300654" cy="571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55078D6D-A576-DC48-B1E2-6446312CA4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39" t="3447" r="48928" b="1062"/>
          <a:stretch/>
        </p:blipFill>
        <p:spPr>
          <a:xfrm>
            <a:off x="3420494" y="2534115"/>
            <a:ext cx="1777644" cy="3150218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1981A66C-45EB-8740-A0E7-903F727D5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7160" y="2631687"/>
            <a:ext cx="2297632" cy="159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29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F63CDFB4-8FF7-8B41-9014-8F200BCBEB0C}"/>
              </a:ext>
            </a:extLst>
          </p:cNvPr>
          <p:cNvSpPr/>
          <p:nvPr/>
        </p:nvSpPr>
        <p:spPr>
          <a:xfrm>
            <a:off x="3049453" y="679554"/>
            <a:ext cx="77672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000" dirty="0" err="1"/>
              <a:t>Vitalite</a:t>
            </a:r>
            <a:r>
              <a:rPr lang="tr-TR" sz="3000" dirty="0"/>
              <a:t> değerlendirme araçları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5679865-5FE1-A042-B7BB-B8A180A81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880" y="2096428"/>
            <a:ext cx="3497146" cy="2453222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28D74A30-3C98-D449-9791-94FA4B2F1360}"/>
              </a:ext>
            </a:extLst>
          </p:cNvPr>
          <p:cNvSpPr txBox="1"/>
          <p:nvPr/>
        </p:nvSpPr>
        <p:spPr>
          <a:xfrm>
            <a:off x="1717288" y="1583473"/>
            <a:ext cx="2099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Elektrikli </a:t>
            </a:r>
            <a:r>
              <a:rPr lang="tr-TR" dirty="0" err="1"/>
              <a:t>pulpa</a:t>
            </a:r>
            <a:r>
              <a:rPr lang="tr-TR" dirty="0"/>
              <a:t> testi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6A696F6-ED18-4542-85B5-6F0EC324A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304" y="4693273"/>
            <a:ext cx="3204298" cy="1773045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F5A2E206-DA02-EB4C-B2A3-8D1E453B6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020" y="2124572"/>
            <a:ext cx="1667155" cy="2217144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D9445937-EF19-914F-BE69-3A456F2ED2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752" y="4632645"/>
            <a:ext cx="3204298" cy="1833673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F8689311-783C-494F-87B0-B48FAD08FE96}"/>
              </a:ext>
            </a:extLst>
          </p:cNvPr>
          <p:cNvSpPr txBox="1"/>
          <p:nvPr/>
        </p:nvSpPr>
        <p:spPr>
          <a:xfrm>
            <a:off x="7302752" y="1600045"/>
            <a:ext cx="1510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Termal testler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FD4AFD56-3160-4645-A8AC-7BD850065D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2470" y="2167338"/>
            <a:ext cx="3297407" cy="217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4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E2551F5-99EE-9F40-B99C-1E667893A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8507" y="1304692"/>
            <a:ext cx="9601200" cy="814039"/>
          </a:xfrm>
        </p:spPr>
        <p:txBody>
          <a:bodyPr/>
          <a:lstStyle/>
          <a:p>
            <a:r>
              <a:rPr lang="tr-TR" dirty="0"/>
              <a:t>Boyalar: Metilen mavisi gibi renklendiriciler dişlerde çıplak gözle görülemeyen çatlak veya kırık hatlarının belirginleştirilmesine yardımcı olurlar.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4107429-0F07-3041-ACF1-AAEB45D23C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497"/>
          <a:stretch/>
        </p:blipFill>
        <p:spPr>
          <a:xfrm>
            <a:off x="2311398" y="2118731"/>
            <a:ext cx="7382041" cy="316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52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02BDCC-900C-8949-835A-470E3A929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Tooth</a:t>
            </a:r>
            <a:r>
              <a:rPr lang="tr-TR" dirty="0"/>
              <a:t> </a:t>
            </a:r>
            <a:r>
              <a:rPr lang="tr-TR" dirty="0" err="1"/>
              <a:t>slooth</a:t>
            </a:r>
            <a:endParaRPr lang="tr-TR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8C4A2936-6D94-3A42-9DD2-11A99DB238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6443" y="2499966"/>
            <a:ext cx="5059017" cy="3640959"/>
          </a:xfrm>
        </p:spPr>
      </p:pic>
    </p:spTree>
    <p:extLst>
      <p:ext uri="{BB962C8B-B14F-4D97-AF65-F5344CB8AC3E}">
        <p14:creationId xmlns:p14="http://schemas.microsoft.com/office/powerpoint/2010/main" val="828519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C96718-E01D-3341-A054-7F52B3385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Magnifikasyon</a:t>
            </a:r>
            <a:r>
              <a:rPr lang="tr-TR" dirty="0"/>
              <a:t> araçları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261392E-3B3E-4841-BEF0-5CB99ECC5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133" y="3375170"/>
            <a:ext cx="3081867" cy="1981200"/>
          </a:xfrm>
          <a:prstGeom prst="rect">
            <a:avLst/>
          </a:prstGeom>
        </p:spPr>
      </p:pic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5F6A9266-BBB0-0A47-ACD3-0A5F87340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7861" y="2484784"/>
            <a:ext cx="2821478" cy="3761972"/>
          </a:xfrm>
        </p:spPr>
      </p:pic>
    </p:spTree>
    <p:extLst>
      <p:ext uri="{BB962C8B-B14F-4D97-AF65-F5344CB8AC3E}">
        <p14:creationId xmlns:p14="http://schemas.microsoft.com/office/powerpoint/2010/main" val="4259462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2B55F1C-5189-0144-94AF-190AA8944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Transillüminasyon</a:t>
            </a: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1A0D190-B351-F344-B01B-689AA6505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848" y="2484783"/>
            <a:ext cx="4075037" cy="369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44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Users\JEAN  MICHAEL\Desktop\101MSDCFs\101MSDCF\DSC0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4419600"/>
            <a:ext cx="1085018" cy="1854200"/>
          </a:xfrm>
          <a:prstGeom prst="rect">
            <a:avLst/>
          </a:prstGeom>
          <a:noFill/>
        </p:spPr>
      </p:pic>
      <p:pic>
        <p:nvPicPr>
          <p:cNvPr id="2051" name="Picture 3" descr="D:\Users\JEAN  MICHAEL\Desktop\101MSDCFs\101MSDCF\DSC00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1676401"/>
            <a:ext cx="1303452" cy="2301875"/>
          </a:xfrm>
          <a:prstGeom prst="rect">
            <a:avLst/>
          </a:prstGeom>
          <a:noFill/>
        </p:spPr>
      </p:pic>
      <p:pic>
        <p:nvPicPr>
          <p:cNvPr id="2052" name="Picture 4" descr="D:\Users\JEAN  MICHAEL\Desktop\101MSDCFs\101MSDCF\DSC00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1" y="1676400"/>
            <a:ext cx="1506283" cy="2433638"/>
          </a:xfrm>
          <a:prstGeom prst="rect">
            <a:avLst/>
          </a:prstGeom>
          <a:noFill/>
        </p:spPr>
      </p:pic>
      <p:pic>
        <p:nvPicPr>
          <p:cNvPr id="2053" name="Picture 5" descr="D:\Users\JEAN  MICHAEL\Desktop\101MSDCFs\101MSDCF\DSC000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0118" y="4572001"/>
            <a:ext cx="2395882" cy="1724025"/>
          </a:xfrm>
          <a:prstGeom prst="rect">
            <a:avLst/>
          </a:prstGeom>
          <a:noFill/>
        </p:spPr>
      </p:pic>
      <p:pic>
        <p:nvPicPr>
          <p:cNvPr id="2054" name="Picture 6" descr="D:\Users\JEAN  MICHAEL\Desktop\101MSDCFs\101MSDCF\DSC0000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13638" y="4038600"/>
            <a:ext cx="1323149" cy="2236788"/>
          </a:xfrm>
          <a:prstGeom prst="rect">
            <a:avLst/>
          </a:prstGeom>
          <a:noFill/>
        </p:spPr>
      </p:pic>
      <p:pic>
        <p:nvPicPr>
          <p:cNvPr id="2055" name="Picture 7" descr="D:\Users\JEAN  MICHAEL\Desktop\101MSDCFs\101MSDCF\DSC000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0" y="1676400"/>
            <a:ext cx="1373614" cy="2355850"/>
          </a:xfrm>
          <a:prstGeom prst="rect">
            <a:avLst/>
          </a:prstGeom>
          <a:noFill/>
        </p:spPr>
      </p:pic>
      <p:pic>
        <p:nvPicPr>
          <p:cNvPr id="2056" name="Picture 8" descr="D:\Users\JEAN  MICHAEL\Desktop\101MSDCFs\101MSDCF\DSC000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86200" y="1676400"/>
            <a:ext cx="2227689" cy="1828800"/>
          </a:xfrm>
          <a:prstGeom prst="rect">
            <a:avLst/>
          </a:prstGeom>
          <a:noFill/>
        </p:spPr>
      </p:pic>
      <p:pic>
        <p:nvPicPr>
          <p:cNvPr id="2057" name="Picture 9" descr="D:\Users\JEAN  MICHAEL\Desktop\101MSDCFs\101MSDCF\DSC0001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1" y="4419600"/>
            <a:ext cx="2299037" cy="1828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561974"/>
            <a:ext cx="9601196" cy="1303867"/>
          </a:xfrm>
        </p:spPr>
        <p:txBody>
          <a:bodyPr/>
          <a:lstStyle/>
          <a:p>
            <a:r>
              <a:rPr lang="tr-TR" dirty="0" err="1"/>
              <a:t>İntraoral</a:t>
            </a:r>
            <a:r>
              <a:rPr lang="tr-TR" dirty="0"/>
              <a:t> </a:t>
            </a:r>
            <a:r>
              <a:rPr lang="tr-TR" dirty="0" err="1"/>
              <a:t>Periapikal</a:t>
            </a:r>
            <a:r>
              <a:rPr lang="tr-TR" dirty="0"/>
              <a:t> Radyografiler</a:t>
            </a:r>
            <a:endParaRPr lang="en-IN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51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Oklüzal</a:t>
            </a:r>
            <a:r>
              <a:rPr lang="tr-TR" dirty="0"/>
              <a:t> Radyografiler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074" name="Picture 2" descr="D:\Users\JEAN  MICHAEL\Desktop\101MSDCFs\101MSDCF\DSC00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1701" y="2592458"/>
            <a:ext cx="3454637" cy="2664875"/>
          </a:xfrm>
          <a:prstGeom prst="rect">
            <a:avLst/>
          </a:prstGeom>
          <a:noFill/>
        </p:spPr>
      </p:pic>
      <p:pic>
        <p:nvPicPr>
          <p:cNvPr id="3075" name="Picture 3" descr="D:\Users\JEAN  MICHAEL\Desktop\101MSDCFs\101MSDCF\DSC00019.JPG"/>
          <p:cNvPicPr>
            <a:picLocks noChangeAspect="1" noChangeArrowheads="1"/>
          </p:cNvPicPr>
          <p:nvPr/>
        </p:nvPicPr>
        <p:blipFill>
          <a:blip r:embed="rId3" cstate="print"/>
          <a:srcRect t="2335"/>
          <a:stretch>
            <a:fillRect/>
          </a:stretch>
        </p:blipFill>
        <p:spPr bwMode="auto">
          <a:xfrm>
            <a:off x="6280750" y="2592458"/>
            <a:ext cx="3739549" cy="2654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435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Bitewing </a:t>
            </a:r>
            <a:r>
              <a:rPr lang="tr-TR" dirty="0"/>
              <a:t>Radyografiler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4098" name="Picture 2" descr="D:\Users\JEAN  MICHAEL\Desktop\101MSDCFs\101MSDCF\DSC00015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2472" y="2679699"/>
            <a:ext cx="3054809" cy="2895600"/>
          </a:xfrm>
          <a:prstGeom prst="rect">
            <a:avLst/>
          </a:prstGeom>
          <a:noFill/>
        </p:spPr>
      </p:pic>
      <p:pic>
        <p:nvPicPr>
          <p:cNvPr id="4099" name="Picture 3" descr="D:\Users\JEAN  MICHAEL\Desktop\101MSDCFs\101MSDCF\DSC00016.JPG"/>
          <p:cNvPicPr>
            <a:picLocks noChangeAspect="1" noChangeArrowheads="1"/>
          </p:cNvPicPr>
          <p:nvPr/>
        </p:nvPicPr>
        <p:blipFill>
          <a:blip r:embed="rId3" cstate="print"/>
          <a:srcRect l="3703" r="1926"/>
          <a:stretch>
            <a:fillRect/>
          </a:stretch>
        </p:blipFill>
        <p:spPr bwMode="auto">
          <a:xfrm>
            <a:off x="6798473" y="2679699"/>
            <a:ext cx="3733800" cy="2895600"/>
          </a:xfrm>
          <a:prstGeom prst="rect">
            <a:avLst/>
          </a:prstGeom>
          <a:noFill/>
        </p:spPr>
      </p:pic>
      <p:pic>
        <p:nvPicPr>
          <p:cNvPr id="3074" name="Picture 2" descr="D:\Users\JEAN  MICHAEL\Desktop\newwwww\Dental_X-Ray_Holder.jpg"/>
          <p:cNvPicPr>
            <a:picLocks noChangeAspect="1" noChangeArrowheads="1"/>
          </p:cNvPicPr>
          <p:nvPr/>
        </p:nvPicPr>
        <p:blipFill>
          <a:blip r:embed="rId4"/>
          <a:srcRect l="9928" r="7341"/>
          <a:stretch>
            <a:fillRect/>
          </a:stretch>
        </p:blipFill>
        <p:spPr bwMode="auto">
          <a:xfrm>
            <a:off x="4740728" y="3448049"/>
            <a:ext cx="1905000" cy="1581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975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Panorami</a:t>
            </a:r>
            <a:r>
              <a:rPr lang="tr-TR" dirty="0"/>
              <a:t>k radyografiler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026" name="Picture 2" descr="D:\Users\JEAN  MICHAEL\Desktop\101MSDCFs\DSC00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0248" y="2374899"/>
            <a:ext cx="7688338" cy="350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396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389" y="476251"/>
            <a:ext cx="3887787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1176" y="476251"/>
            <a:ext cx="4887913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098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70CA44-7D90-2F42-8C3B-E7F99F3F8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6F6CEE-FBF0-CD43-9984-63945D4F8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Endoskop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6571D01-1CC0-354C-B37D-835FFB13B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065" y="2666262"/>
            <a:ext cx="5123386" cy="286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456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1BEDA-55E6-A547-BB63-C2A52F5A6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4718304" cy="1303867"/>
          </a:xfrm>
        </p:spPr>
        <p:txBody>
          <a:bodyPr/>
          <a:lstStyle/>
          <a:p>
            <a:r>
              <a:rPr lang="tr-TR" dirty="0"/>
              <a:t>Muayene Seti</a:t>
            </a:r>
          </a:p>
        </p:txBody>
      </p:sp>
      <p:pic>
        <p:nvPicPr>
          <p:cNvPr id="9" name="İçerik Yer Tutucusu 8">
            <a:extLst>
              <a:ext uri="{FF2B5EF4-FFF2-40B4-BE49-F238E27FC236}">
                <a16:creationId xmlns:a16="http://schemas.microsoft.com/office/drawing/2014/main" id="{7CD3CF36-3535-8C40-B435-4D5EA9C687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84649" y="2285999"/>
            <a:ext cx="4876312" cy="3444379"/>
          </a:xfrm>
        </p:spPr>
      </p:pic>
      <p:sp>
        <p:nvSpPr>
          <p:cNvPr id="5" name="Başlık 1">
            <a:extLst>
              <a:ext uri="{FF2B5EF4-FFF2-40B4-BE49-F238E27FC236}">
                <a16:creationId xmlns:a16="http://schemas.microsoft.com/office/drawing/2014/main" id="{0A4C8FAF-ECFE-3C40-9775-FAE3B0CB758A}"/>
              </a:ext>
            </a:extLst>
          </p:cNvPr>
          <p:cNvSpPr txBox="1">
            <a:spLocks/>
          </p:cNvSpPr>
          <p:nvPr/>
        </p:nvSpPr>
        <p:spPr>
          <a:xfrm>
            <a:off x="6171138" y="982132"/>
            <a:ext cx="471830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dirty="0"/>
              <a:t>Tedavi Seti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944E88A8-B85B-F246-AC39-DFBC5654D9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39" t="3447" r="48928" b="1062"/>
          <a:stretch/>
        </p:blipFill>
        <p:spPr>
          <a:xfrm>
            <a:off x="2143425" y="1998955"/>
            <a:ext cx="1943637" cy="344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63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BD7802-9EC7-E84F-8690-C88244614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Ekskavatörler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4937783A-D137-A848-B3A7-349C016D1F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0252" y="2557993"/>
            <a:ext cx="2283147" cy="3317875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ED5E494F-31FE-8640-8FD3-46E954AA09DC}"/>
              </a:ext>
            </a:extLst>
          </p:cNvPr>
          <p:cNvSpPr txBox="1"/>
          <p:nvPr/>
        </p:nvSpPr>
        <p:spPr>
          <a:xfrm>
            <a:off x="5099049" y="3458817"/>
            <a:ext cx="6146234" cy="9722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 err="1"/>
              <a:t>Pulpa</a:t>
            </a:r>
            <a:r>
              <a:rPr lang="tr-TR" sz="2000" dirty="0"/>
              <a:t> odasından yumuşak doku artıklarını uzaklaştırması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 err="1"/>
              <a:t>Pulpa</a:t>
            </a:r>
            <a:r>
              <a:rPr lang="tr-TR" sz="2000" dirty="0"/>
              <a:t> taşının uzaklaştırılması</a:t>
            </a:r>
          </a:p>
        </p:txBody>
      </p:sp>
    </p:spTree>
    <p:extLst>
      <p:ext uri="{BB962C8B-B14F-4D97-AF65-F5344CB8AC3E}">
        <p14:creationId xmlns:p14="http://schemas.microsoft.com/office/powerpoint/2010/main" val="4087596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DEA02F-66BC-664D-A362-96662441C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029" y="262053"/>
            <a:ext cx="10359483" cy="1485900"/>
          </a:xfrm>
        </p:spPr>
        <p:txBody>
          <a:bodyPr/>
          <a:lstStyle/>
          <a:p>
            <a:r>
              <a:rPr lang="tr-TR" dirty="0"/>
              <a:t>Giriş </a:t>
            </a:r>
            <a:r>
              <a:rPr lang="tr-TR" dirty="0" err="1"/>
              <a:t>kavitesi</a:t>
            </a:r>
            <a:r>
              <a:rPr lang="tr-TR" dirty="0"/>
              <a:t> hazırlarken kullanılan aletler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7D4C733-4D90-A04B-A80D-2E1F909CC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093" y="1132031"/>
            <a:ext cx="1965480" cy="196548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B43BF3FA-D788-8640-82E7-1F517E653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6567" y="1005002"/>
            <a:ext cx="3305381" cy="1997001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76A4A01C-FE82-4F4A-A123-B6BCC54F9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2743" y="3097511"/>
            <a:ext cx="2013028" cy="1744624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4D6216FC-91D2-324D-8E5D-8BF51BCC29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052" y="1159998"/>
            <a:ext cx="4071048" cy="4071048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C0F57DA3-E816-E046-9308-8DA3D3E4E6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9292" y="4937643"/>
            <a:ext cx="3552220" cy="1817652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AA2C00C3-9F67-9248-9414-219EB61F69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6935" y="3429000"/>
            <a:ext cx="2156522" cy="215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7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0850FB-A6CA-CF4B-819B-ADBDA70D8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Dinamik el aletleri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880583-BCE0-C044-819D-A861F1201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Anguldurva</a:t>
            </a:r>
            <a:endParaRPr lang="tr-TR" dirty="0"/>
          </a:p>
          <a:p>
            <a:r>
              <a:rPr lang="tr-TR" dirty="0" err="1"/>
              <a:t>Aeratör</a:t>
            </a:r>
            <a:endParaRPr lang="tr-TR" dirty="0"/>
          </a:p>
          <a:p>
            <a:r>
              <a:rPr lang="tr-TR" dirty="0" err="1"/>
              <a:t>Piyasemen</a:t>
            </a:r>
            <a:endParaRPr lang="tr-TR" dirty="0"/>
          </a:p>
          <a:p>
            <a:r>
              <a:rPr lang="tr-TR" dirty="0" err="1"/>
              <a:t>Mikromotor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58918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A8B6B68A-1017-5749-923E-C943CE8910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8354" y="2299576"/>
            <a:ext cx="5256633" cy="3317875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613479AE-3EFC-5A48-93C0-95D10D001977}"/>
              </a:ext>
            </a:extLst>
          </p:cNvPr>
          <p:cNvSpPr txBox="1"/>
          <p:nvPr/>
        </p:nvSpPr>
        <p:spPr>
          <a:xfrm>
            <a:off x="6261653" y="3219849"/>
            <a:ext cx="48921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/>
              <a:t>Kontra-açılı aletler oral </a:t>
            </a:r>
            <a:r>
              <a:rPr lang="tr-TR" sz="2400" dirty="0" err="1"/>
              <a:t>kavitede</a:t>
            </a:r>
            <a:r>
              <a:rPr lang="tr-TR" sz="2400" dirty="0"/>
              <a:t> çalışmak için uygundur.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66440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C7A029-A515-7A4A-AC45-1A3708C00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Hız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57C4B6-2382-924A-84C6-AB5E17D25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Düşük hızlı aletler: 12.000 </a:t>
            </a:r>
            <a:r>
              <a:rPr lang="tr-TR" dirty="0" err="1"/>
              <a:t>rpm’den</a:t>
            </a:r>
            <a:r>
              <a:rPr lang="tr-TR" dirty="0"/>
              <a:t> az</a:t>
            </a:r>
          </a:p>
          <a:p>
            <a:endParaRPr lang="tr-TR" dirty="0"/>
          </a:p>
          <a:p>
            <a:r>
              <a:rPr lang="tr-TR" dirty="0"/>
              <a:t>Orta hızlı aletler: 12.000-200.000 </a:t>
            </a:r>
            <a:r>
              <a:rPr lang="tr-TR" dirty="0" err="1"/>
              <a:t>rpm</a:t>
            </a:r>
            <a:endParaRPr lang="tr-TR" dirty="0"/>
          </a:p>
          <a:p>
            <a:endParaRPr lang="tr-TR" dirty="0"/>
          </a:p>
          <a:p>
            <a:r>
              <a:rPr lang="tr-TR" dirty="0"/>
              <a:t>Yüksek / ultra hız: 200.000 </a:t>
            </a:r>
            <a:r>
              <a:rPr lang="tr-TR" dirty="0" err="1"/>
              <a:t>rpm</a:t>
            </a:r>
            <a:r>
              <a:rPr lang="tr-TR" dirty="0"/>
              <a:t> üzerinde</a:t>
            </a:r>
          </a:p>
        </p:txBody>
      </p:sp>
    </p:spTree>
    <p:extLst>
      <p:ext uri="{BB962C8B-B14F-4D97-AF65-F5344CB8AC3E}">
        <p14:creationId xmlns:p14="http://schemas.microsoft.com/office/powerpoint/2010/main" val="29838001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175317-4891-5745-8255-5D88849EA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Aeratör</a:t>
            </a:r>
            <a:r>
              <a:rPr lang="tr-TR" dirty="0"/>
              <a:t> (</a:t>
            </a:r>
            <a:r>
              <a:rPr lang="tr-TR" dirty="0" err="1"/>
              <a:t>Air</a:t>
            </a:r>
            <a:r>
              <a:rPr lang="tr-TR" dirty="0"/>
              <a:t>-Rotor/Hava türbini)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9D17324-E810-1C43-B476-67FDAF7CA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Hız &gt; 250.000 – 500.000 </a:t>
            </a:r>
            <a:r>
              <a:rPr lang="tr-TR" dirty="0" err="1"/>
              <a:t>rpm</a:t>
            </a:r>
            <a:r>
              <a:rPr lang="tr-TR" dirty="0"/>
              <a:t> arasında </a:t>
            </a:r>
          </a:p>
          <a:p>
            <a:r>
              <a:rPr lang="tr-TR" dirty="0"/>
              <a:t>Dış kabuk ve iç türbinden oluşur. </a:t>
            </a:r>
          </a:p>
          <a:p>
            <a:r>
              <a:rPr lang="tr-TR" dirty="0"/>
              <a:t>Dış kısım başlık ve kılıf olarak iki kısma ayrılır.</a:t>
            </a:r>
          </a:p>
          <a:p>
            <a:r>
              <a:rPr lang="tr-TR" dirty="0"/>
              <a:t>Dışı pirinç, paslanmaz çelik veya titanyum kaplı olabilir.</a:t>
            </a:r>
          </a:p>
        </p:txBody>
      </p:sp>
    </p:spTree>
    <p:extLst>
      <p:ext uri="{BB962C8B-B14F-4D97-AF65-F5344CB8AC3E}">
        <p14:creationId xmlns:p14="http://schemas.microsoft.com/office/powerpoint/2010/main" val="738010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248C2C-B066-FD4D-AD0F-0393E44B6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011949"/>
            <a:ext cx="9601196" cy="3318936"/>
          </a:xfrm>
        </p:spPr>
        <p:txBody>
          <a:bodyPr>
            <a:normAutofit/>
          </a:bodyPr>
          <a:lstStyle/>
          <a:p>
            <a:r>
              <a:rPr lang="tr-TR" sz="2800" dirty="0"/>
              <a:t>Döner sistem, hassas </a:t>
            </a:r>
            <a:r>
              <a:rPr lang="tr-TR" sz="2800" dirty="0" err="1"/>
              <a:t>bilyalı</a:t>
            </a:r>
            <a:r>
              <a:rPr lang="tr-TR" sz="2800" dirty="0"/>
              <a:t> rulmanlar ve süspansiyon halkaları ile her iki tarafta desteklenen bir mil grubuna monte edilmiş bir rotordan oluşur.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360CC87-AD1C-004C-9278-B4386246B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3413" y="2870200"/>
            <a:ext cx="4105173" cy="254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8692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DB834A-5B2A-F943-A858-7B7EAC8D3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Düşük hızlı el aletleri</a:t>
            </a:r>
            <a:br>
              <a:rPr lang="tr-TR" dirty="0"/>
            </a:br>
            <a:r>
              <a:rPr lang="tr-TR" dirty="0" err="1"/>
              <a:t>Anguldurva</a:t>
            </a:r>
            <a:r>
              <a:rPr lang="tr-TR" dirty="0"/>
              <a:t>, </a:t>
            </a:r>
            <a:r>
              <a:rPr lang="tr-TR" dirty="0" err="1"/>
              <a:t>Piyasemen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A050951-4527-D24F-9DB5-0B856D77A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Hızları </a:t>
            </a:r>
            <a:r>
              <a:rPr lang="tr-TR" dirty="0" err="1"/>
              <a:t>aeratöre</a:t>
            </a:r>
            <a:r>
              <a:rPr lang="tr-TR" dirty="0"/>
              <a:t> göre düşük olsa da </a:t>
            </a:r>
            <a:r>
              <a:rPr lang="tr-TR" dirty="0" err="1"/>
              <a:t>tork</a:t>
            </a:r>
            <a:r>
              <a:rPr lang="tr-TR" dirty="0"/>
              <a:t> değerleri daha yüksektir.</a:t>
            </a:r>
          </a:p>
          <a:p>
            <a:r>
              <a:rPr lang="tr-TR" dirty="0" err="1"/>
              <a:t>Aeratör</a:t>
            </a:r>
            <a:r>
              <a:rPr lang="tr-TR" dirty="0"/>
              <a:t> yalnızca saat yönünde dönerken, </a:t>
            </a:r>
            <a:r>
              <a:rPr lang="tr-TR" dirty="0" err="1"/>
              <a:t>anguldruva</a:t>
            </a:r>
            <a:r>
              <a:rPr lang="tr-TR" dirty="0"/>
              <a:t> her iki yönde de rotasyon yapabilir.</a:t>
            </a:r>
          </a:p>
        </p:txBody>
      </p:sp>
    </p:spTree>
    <p:extLst>
      <p:ext uri="{BB962C8B-B14F-4D97-AF65-F5344CB8AC3E}">
        <p14:creationId xmlns:p14="http://schemas.microsoft.com/office/powerpoint/2010/main" val="8489548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3C4A53-992B-3B48-80E1-CC4585525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Renk kodları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28BEC89-1A12-C645-BF78-0C246619FF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00" t="44203" r="36715" b="26232"/>
          <a:stretch/>
        </p:blipFill>
        <p:spPr>
          <a:xfrm>
            <a:off x="870198" y="2171700"/>
            <a:ext cx="5225802" cy="3331449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DBC29FBF-BD42-1F44-AB3C-52731FE899A7}"/>
              </a:ext>
            </a:extLst>
          </p:cNvPr>
          <p:cNvSpPr txBox="1"/>
          <p:nvPr/>
        </p:nvSpPr>
        <p:spPr>
          <a:xfrm>
            <a:off x="6413576" y="2935939"/>
            <a:ext cx="4771563" cy="12997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Kırmızı/Turuncu: 1:5 hızlandırıcılı 200.000 </a:t>
            </a:r>
            <a:r>
              <a:rPr lang="tr-TR" dirty="0" err="1"/>
              <a:t>rpm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Mavi: 1:1 4.000 - 40.000 </a:t>
            </a:r>
            <a:r>
              <a:rPr lang="tr-TR" dirty="0" err="1"/>
              <a:t>rpm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Yeşil: 5:1 </a:t>
            </a:r>
            <a:r>
              <a:rPr lang="tr-TR" dirty="0" err="1"/>
              <a:t>redüksiyonlu</a:t>
            </a:r>
            <a:r>
              <a:rPr lang="tr-TR" dirty="0"/>
              <a:t> 8.000 </a:t>
            </a:r>
            <a:r>
              <a:rPr lang="tr-TR" dirty="0" err="1"/>
              <a:t>rpm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42729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913E80-308F-F444-8581-4BEF55503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0AE086-68DD-884C-828D-BBCF5C67F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Çoğu işlemlerde 1:1 oranlı kontra açılı mavi bantlı başlıklar kullanılır.</a:t>
            </a:r>
          </a:p>
          <a:p>
            <a:r>
              <a:rPr lang="tr-TR" dirty="0"/>
              <a:t>Yeşil bantlı başlıklar </a:t>
            </a:r>
            <a:r>
              <a:rPr lang="tr-TR" dirty="0" err="1"/>
              <a:t>pin</a:t>
            </a:r>
            <a:r>
              <a:rPr lang="tr-TR" dirty="0"/>
              <a:t> yuvası açmak, bitirme ve parlatma gibi düşük hız gerektiren işlemlerde kullanılır.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63640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F0230A4-19AB-3A42-8D27-469D6B07D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Frezler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AF3C44-C480-8B49-90C1-15AB7296E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Sap</a:t>
            </a:r>
          </a:p>
          <a:p>
            <a:r>
              <a:rPr lang="tr-TR" dirty="0"/>
              <a:t>Boyun </a:t>
            </a:r>
          </a:p>
          <a:p>
            <a:r>
              <a:rPr lang="tr-TR" dirty="0"/>
              <a:t>Baş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AB9F772-271E-7045-A269-37C6E71B3E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6" t="23478" b="55782"/>
          <a:stretch/>
        </p:blipFill>
        <p:spPr>
          <a:xfrm>
            <a:off x="2951919" y="2912533"/>
            <a:ext cx="6663425" cy="130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7612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E141CC-A9DF-B747-AB60-31331F5E9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Frezler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148A0B-F679-AD4A-AE7F-B401F5A72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1458477"/>
          </a:xfrm>
        </p:spPr>
        <p:txBody>
          <a:bodyPr/>
          <a:lstStyle/>
          <a:p>
            <a:r>
              <a:rPr lang="tr-TR" dirty="0"/>
              <a:t>Çelik</a:t>
            </a:r>
          </a:p>
          <a:p>
            <a:r>
              <a:rPr lang="tr-TR" dirty="0" err="1"/>
              <a:t>Karbit</a:t>
            </a:r>
            <a:r>
              <a:rPr lang="tr-TR" dirty="0"/>
              <a:t>: Çelikten daha güçlüdür. Korozyon dirençlidir.</a:t>
            </a:r>
          </a:p>
        </p:txBody>
      </p:sp>
    </p:spTree>
    <p:extLst>
      <p:ext uri="{BB962C8B-B14F-4D97-AF65-F5344CB8AC3E}">
        <p14:creationId xmlns:p14="http://schemas.microsoft.com/office/powerpoint/2010/main" val="2341246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65E7D7-5207-FE46-9B74-312824639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Frezler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DA074F6-1FAB-A940-B757-DB77FE7B4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Baş kısmının boyutlarına ve şekline göre isimlendirilirler.</a:t>
            </a:r>
          </a:p>
          <a:p>
            <a:r>
              <a:rPr lang="tr-TR" dirty="0" err="1"/>
              <a:t>Ront</a:t>
            </a:r>
            <a:r>
              <a:rPr lang="tr-TR" dirty="0"/>
              <a:t> </a:t>
            </a:r>
          </a:p>
          <a:p>
            <a:r>
              <a:rPr lang="tr-TR" dirty="0" err="1"/>
              <a:t>Fissür</a:t>
            </a:r>
            <a:endParaRPr lang="tr-TR" dirty="0"/>
          </a:p>
          <a:p>
            <a:r>
              <a:rPr lang="tr-TR" dirty="0"/>
              <a:t>Ters konik</a:t>
            </a:r>
          </a:p>
          <a:p>
            <a:r>
              <a:rPr lang="tr-TR" dirty="0"/>
              <a:t>Alev uçlu </a:t>
            </a:r>
          </a:p>
        </p:txBody>
      </p:sp>
    </p:spTree>
    <p:extLst>
      <p:ext uri="{BB962C8B-B14F-4D97-AF65-F5344CB8AC3E}">
        <p14:creationId xmlns:p14="http://schemas.microsoft.com/office/powerpoint/2010/main" val="31897765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277B036-D3FF-804A-9E27-A81AAEDAF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A690DCB-9D6A-2646-92F3-5F5B20C599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Elmas kaplı </a:t>
            </a:r>
            <a:r>
              <a:rPr lang="tr-TR" sz="2800" dirty="0" err="1"/>
              <a:t>frezler</a:t>
            </a:r>
            <a:r>
              <a:rPr lang="tr-TR" sz="2800" dirty="0"/>
              <a:t> üzerindeki partiküllerin boyutuna göre</a:t>
            </a:r>
          </a:p>
          <a:p>
            <a:pPr lvl="1"/>
            <a:r>
              <a:rPr lang="tr-TR" sz="2400" dirty="0" err="1"/>
              <a:t>Coarse</a:t>
            </a:r>
            <a:endParaRPr lang="tr-TR" sz="2400" dirty="0"/>
          </a:p>
          <a:p>
            <a:pPr lvl="1"/>
            <a:r>
              <a:rPr lang="tr-TR" sz="2400" dirty="0" err="1"/>
              <a:t>Medium</a:t>
            </a:r>
            <a:endParaRPr lang="tr-TR" sz="2400" dirty="0"/>
          </a:p>
          <a:p>
            <a:pPr lvl="1"/>
            <a:r>
              <a:rPr lang="tr-TR" sz="2400" dirty="0" err="1"/>
              <a:t>Fine</a:t>
            </a:r>
            <a:endParaRPr lang="tr-TR" sz="2400" dirty="0"/>
          </a:p>
          <a:p>
            <a:pPr lvl="1"/>
            <a:r>
              <a:rPr lang="tr-TR" sz="2400" dirty="0" err="1"/>
              <a:t>Very</a:t>
            </a:r>
            <a:r>
              <a:rPr lang="tr-TR" sz="2400" dirty="0"/>
              <a:t> </a:t>
            </a:r>
            <a:r>
              <a:rPr lang="tr-TR" sz="2400" dirty="0" err="1"/>
              <a:t>fine</a:t>
            </a:r>
            <a:r>
              <a:rPr lang="tr-TR" sz="2400" dirty="0"/>
              <a:t> olarak sınıflandırılır.</a:t>
            </a:r>
          </a:p>
        </p:txBody>
      </p:sp>
    </p:spTree>
    <p:extLst>
      <p:ext uri="{BB962C8B-B14F-4D97-AF65-F5344CB8AC3E}">
        <p14:creationId xmlns:p14="http://schemas.microsoft.com/office/powerpoint/2010/main" val="33331275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277B036-D3FF-804A-9E27-A81AAEDAF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A690DCB-9D6A-2646-92F3-5F5B20C599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Elmas kaplı </a:t>
            </a:r>
            <a:r>
              <a:rPr lang="tr-TR" sz="2800" dirty="0" err="1"/>
              <a:t>frezler</a:t>
            </a:r>
            <a:r>
              <a:rPr lang="tr-TR" sz="2800" dirty="0"/>
              <a:t> üzerindeki partiküllerin boyutuna göre</a:t>
            </a:r>
          </a:p>
          <a:p>
            <a:pPr lvl="1"/>
            <a:r>
              <a:rPr lang="tr-TR" sz="2400" dirty="0" err="1"/>
              <a:t>Coarse</a:t>
            </a:r>
            <a:endParaRPr lang="tr-TR" sz="2400" dirty="0"/>
          </a:p>
          <a:p>
            <a:pPr lvl="1"/>
            <a:r>
              <a:rPr lang="tr-TR" sz="2400" dirty="0" err="1"/>
              <a:t>Medium</a:t>
            </a:r>
            <a:endParaRPr lang="tr-TR" sz="2400" dirty="0"/>
          </a:p>
          <a:p>
            <a:pPr lvl="1"/>
            <a:r>
              <a:rPr lang="tr-TR" sz="2400" dirty="0" err="1"/>
              <a:t>Fine</a:t>
            </a:r>
            <a:endParaRPr lang="tr-TR" sz="2400" dirty="0"/>
          </a:p>
          <a:p>
            <a:pPr lvl="1"/>
            <a:r>
              <a:rPr lang="tr-TR" sz="2400" dirty="0" err="1"/>
              <a:t>Very</a:t>
            </a:r>
            <a:r>
              <a:rPr lang="tr-TR" sz="2400" dirty="0"/>
              <a:t> </a:t>
            </a:r>
            <a:r>
              <a:rPr lang="tr-TR" sz="2400" dirty="0" err="1"/>
              <a:t>fine</a:t>
            </a:r>
            <a:r>
              <a:rPr lang="tr-TR" sz="2400" dirty="0"/>
              <a:t> olarak sınıflandırılır.</a:t>
            </a:r>
          </a:p>
        </p:txBody>
      </p:sp>
    </p:spTree>
    <p:extLst>
      <p:ext uri="{BB962C8B-B14F-4D97-AF65-F5344CB8AC3E}">
        <p14:creationId xmlns:p14="http://schemas.microsoft.com/office/powerpoint/2010/main" val="27413054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2C7648D-DBDF-A944-A498-9DC8152F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57" y="1127125"/>
            <a:ext cx="9182615" cy="460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787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A9A0D1-74A6-FA47-A5FE-A14D05C07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08463"/>
          </a:xfrm>
        </p:spPr>
        <p:txBody>
          <a:bodyPr>
            <a:normAutofit fontScale="90000"/>
          </a:bodyPr>
          <a:lstStyle/>
          <a:p>
            <a:r>
              <a:rPr lang="tr-TR" dirty="0"/>
              <a:t>Dişlerin izolasyonunda kullanılan aletler</a:t>
            </a:r>
            <a:br>
              <a:rPr lang="tr-TR" dirty="0"/>
            </a:br>
            <a:r>
              <a:rPr lang="tr-TR" dirty="0"/>
              <a:t>RUBBER DAM (LASTİK ÖRTÜ)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5723E2D-C013-A245-B81D-3F224C103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169" y="2049691"/>
            <a:ext cx="3354611" cy="317958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AFF72792-83B1-754F-A2DD-D4FCB0F72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7581" y="2379718"/>
            <a:ext cx="2740980" cy="2098563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18D3A643-C3EA-A444-BE38-902BB69AC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2361" y="1349298"/>
            <a:ext cx="3128223" cy="547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57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4F41E1-FBE8-E14C-B499-504F1BBC5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47650"/>
            <a:ext cx="11214410" cy="1485900"/>
          </a:xfrm>
        </p:spPr>
        <p:txBody>
          <a:bodyPr/>
          <a:lstStyle/>
          <a:p>
            <a:r>
              <a:rPr lang="tr-TR" dirty="0"/>
              <a:t>Çalışma boyunun belirlenmesinde kullanılan aletler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A1E54E5-E5CC-2A4E-A39C-00F5A348C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1013" y="3830015"/>
            <a:ext cx="2009732" cy="2672736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26061BB7-AFB0-6B47-90CC-ACF3F9B6C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773" y="1733549"/>
            <a:ext cx="4204915" cy="3161836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ECDDC56E-0036-2340-A207-7446BF4EB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3077" y="3830015"/>
            <a:ext cx="2706547" cy="2588871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1D6825E4-8850-5E47-9B95-184771155F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2781" y="1410590"/>
            <a:ext cx="2207190" cy="1912898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67C6F288-1B7F-6B42-A34D-8CFEC32748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3077" y="1401569"/>
            <a:ext cx="2706547" cy="191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856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53A9F88-E40C-644A-9AE6-F457B909D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Elektronik </a:t>
            </a:r>
            <a:r>
              <a:rPr lang="tr-TR" dirty="0" err="1"/>
              <a:t>Apeks</a:t>
            </a:r>
            <a:r>
              <a:rPr lang="tr-TR" dirty="0"/>
              <a:t> Bulucu (EAL)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B86CDAE-A74C-E842-8673-005497819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Apikal</a:t>
            </a:r>
            <a:r>
              <a:rPr lang="tr-TR" dirty="0"/>
              <a:t> </a:t>
            </a:r>
            <a:r>
              <a:rPr lang="tr-TR" dirty="0" err="1"/>
              <a:t>foramen</a:t>
            </a:r>
            <a:r>
              <a:rPr lang="tr-TR" dirty="0"/>
              <a:t> elektrik akımı kullanılarak tespit edilebilir.</a:t>
            </a:r>
          </a:p>
          <a:p>
            <a:r>
              <a:rPr lang="tr-TR" dirty="0"/>
              <a:t>EAL ile </a:t>
            </a:r>
          </a:p>
          <a:p>
            <a:pPr lvl="1"/>
            <a:r>
              <a:rPr lang="tr-TR" dirty="0"/>
              <a:t>Çalışma süresi kısalır</a:t>
            </a:r>
          </a:p>
          <a:p>
            <a:pPr lvl="1"/>
            <a:r>
              <a:rPr lang="tr-TR" dirty="0"/>
              <a:t>Gereksiz radyografiler alınmaz</a:t>
            </a:r>
          </a:p>
          <a:p>
            <a:pPr lvl="1"/>
            <a:r>
              <a:rPr lang="tr-TR" dirty="0"/>
              <a:t>Tedaviyi tamamlamak için alınacak radyografi sayısı azalır</a:t>
            </a:r>
          </a:p>
          <a:p>
            <a:pPr lvl="1"/>
            <a:r>
              <a:rPr lang="tr-TR" dirty="0"/>
              <a:t>Çalışma boyu kontrolü daha iyi ve doğru sağlanır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85088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0EA7AF-7965-7E41-B227-794D5875D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Elektronik </a:t>
            </a:r>
            <a:r>
              <a:rPr lang="tr-TR" dirty="0" err="1"/>
              <a:t>Apeks</a:t>
            </a:r>
            <a:r>
              <a:rPr lang="tr-TR" dirty="0"/>
              <a:t> Bulucu (EAL)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CD2CCD-8A4F-3248-9497-1E7FC03B6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835" y="2556932"/>
            <a:ext cx="6119191" cy="3318936"/>
          </a:xfrm>
        </p:spPr>
        <p:txBody>
          <a:bodyPr/>
          <a:lstStyle/>
          <a:p>
            <a:r>
              <a:rPr lang="tr-TR" dirty="0" err="1"/>
              <a:t>Apeks</a:t>
            </a:r>
            <a:r>
              <a:rPr lang="tr-TR" dirty="0"/>
              <a:t> bulucu tipik olarak 4 kısımdan oluşur: </a:t>
            </a:r>
          </a:p>
          <a:p>
            <a:pPr lvl="1"/>
            <a:r>
              <a:rPr lang="tr-TR" dirty="0"/>
              <a:t>Dudak klipsi</a:t>
            </a:r>
          </a:p>
          <a:p>
            <a:pPr lvl="1"/>
            <a:r>
              <a:rPr lang="tr-TR" dirty="0"/>
              <a:t>Eğe klipsi</a:t>
            </a:r>
          </a:p>
          <a:p>
            <a:pPr lvl="1"/>
            <a:r>
              <a:rPr lang="tr-TR" dirty="0"/>
              <a:t>Enstrümanın kendisi</a:t>
            </a:r>
          </a:p>
          <a:p>
            <a:pPr lvl="1"/>
            <a:r>
              <a:rPr lang="tr-TR" dirty="0"/>
              <a:t>Diğer üç kısma bağlayan kablo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369A6E4-3F5E-EE4E-894F-2D6E6A663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7026" y="2955125"/>
            <a:ext cx="3585803" cy="253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144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A3B356C-2BE8-854A-9992-C6C79C2C4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9568" y="2264551"/>
            <a:ext cx="2707033" cy="2707033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33B0B717-544B-BC4B-BC19-D04F7B432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371" y="2264550"/>
            <a:ext cx="4095257" cy="2707034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36AA4CAA-92B4-FD42-86CA-68DD78FBAB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463" y="2264550"/>
            <a:ext cx="2707034" cy="270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365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65E983-D9AA-F74A-8105-E400E5BAE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5000" dirty="0"/>
              <a:t>Kanalların biyomekanik </a:t>
            </a:r>
            <a:r>
              <a:rPr lang="tr-TR" sz="5000" dirty="0" err="1"/>
              <a:t>preparasyonunda</a:t>
            </a:r>
            <a:r>
              <a:rPr lang="tr-TR" sz="5000" dirty="0"/>
              <a:t> kullanılan aletler</a:t>
            </a:r>
          </a:p>
        </p:txBody>
      </p:sp>
    </p:spTree>
    <p:extLst>
      <p:ext uri="{BB962C8B-B14F-4D97-AF65-F5344CB8AC3E}">
        <p14:creationId xmlns:p14="http://schemas.microsoft.com/office/powerpoint/2010/main" val="10875091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EF0CC2-AE10-0249-916C-92DA131A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47650"/>
            <a:ext cx="9601200" cy="945530"/>
          </a:xfrm>
        </p:spPr>
        <p:txBody>
          <a:bodyPr/>
          <a:lstStyle/>
          <a:p>
            <a:r>
              <a:rPr lang="tr-TR" dirty="0"/>
              <a:t>El aletlerinin standardizasyonu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8D9A59C-EB77-C546-AE14-2ED76C93D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293541"/>
            <a:ext cx="9601200" cy="4573859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tr-TR" dirty="0"/>
              <a:t>ISO 3630-1 </a:t>
            </a:r>
            <a:r>
              <a:rPr lang="tr-TR" dirty="0" err="1"/>
              <a:t>spesifikasyonuyla</a:t>
            </a:r>
            <a:r>
              <a:rPr lang="tr-TR" dirty="0"/>
              <a:t> beş tipte kanal aleti sınıflandırılmıştır.</a:t>
            </a:r>
          </a:p>
          <a:p>
            <a:pPr lvl="1">
              <a:lnSpc>
                <a:spcPct val="200000"/>
              </a:lnSpc>
            </a:pPr>
            <a:r>
              <a:rPr lang="tr-TR" dirty="0"/>
              <a:t>Tip 1: Standart ebatlı aletler (%2 </a:t>
            </a:r>
            <a:r>
              <a:rPr lang="tr-TR" dirty="0" err="1"/>
              <a:t>konisite</a:t>
            </a:r>
            <a:r>
              <a:rPr lang="tr-TR" dirty="0"/>
              <a:t>)</a:t>
            </a:r>
          </a:p>
          <a:p>
            <a:pPr lvl="1">
              <a:lnSpc>
                <a:spcPct val="200000"/>
              </a:lnSpc>
            </a:pPr>
            <a:r>
              <a:rPr lang="tr-TR" dirty="0"/>
              <a:t>Tip 2: Özel </a:t>
            </a:r>
            <a:r>
              <a:rPr lang="tr-TR" dirty="0" err="1"/>
              <a:t>konisiteye</a:t>
            </a:r>
            <a:r>
              <a:rPr lang="tr-TR" dirty="0"/>
              <a:t> sahip aletler (%2den farklı)</a:t>
            </a:r>
          </a:p>
          <a:p>
            <a:pPr lvl="1">
              <a:lnSpc>
                <a:spcPct val="200000"/>
              </a:lnSpc>
            </a:pPr>
            <a:r>
              <a:rPr lang="tr-TR" dirty="0"/>
              <a:t>Tip 3: Şekilli (ark) aletler</a:t>
            </a:r>
          </a:p>
          <a:p>
            <a:pPr lvl="1">
              <a:lnSpc>
                <a:spcPct val="200000"/>
              </a:lnSpc>
            </a:pPr>
            <a:r>
              <a:rPr lang="tr-TR" dirty="0"/>
              <a:t>Tip 4: </a:t>
            </a:r>
            <a:r>
              <a:rPr lang="tr-TR" dirty="0" err="1"/>
              <a:t>Koniklik</a:t>
            </a:r>
            <a:r>
              <a:rPr lang="tr-TR" dirty="0"/>
              <a:t> göstermeyen aletler</a:t>
            </a:r>
          </a:p>
          <a:p>
            <a:pPr lvl="1">
              <a:lnSpc>
                <a:spcPct val="200000"/>
              </a:lnSpc>
            </a:pPr>
            <a:r>
              <a:rPr lang="tr-TR" dirty="0"/>
              <a:t>Tip 5: Farklı </a:t>
            </a:r>
            <a:r>
              <a:rPr lang="tr-TR" dirty="0" err="1"/>
              <a:t>konisiteleri</a:t>
            </a:r>
            <a:r>
              <a:rPr lang="tr-TR" dirty="0"/>
              <a:t> olan aletler (Her milimetrede konik açısında farklı değerler kullanılır).</a:t>
            </a:r>
          </a:p>
        </p:txBody>
      </p:sp>
    </p:spTree>
    <p:extLst>
      <p:ext uri="{BB962C8B-B14F-4D97-AF65-F5344CB8AC3E}">
        <p14:creationId xmlns:p14="http://schemas.microsoft.com/office/powerpoint/2010/main" val="8157417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AC3B7C8-E421-A848-A2D4-33C5CA54A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529683"/>
            <a:ext cx="9601200" cy="752707"/>
          </a:xfrm>
        </p:spPr>
        <p:txBody>
          <a:bodyPr/>
          <a:lstStyle/>
          <a:p>
            <a:r>
              <a:rPr lang="tr-TR" dirty="0" err="1"/>
              <a:t>Koniklik</a:t>
            </a:r>
            <a:r>
              <a:rPr lang="tr-TR" dirty="0"/>
              <a:t> (</a:t>
            </a:r>
            <a:r>
              <a:rPr lang="tr-TR" dirty="0" err="1"/>
              <a:t>konisite</a:t>
            </a:r>
            <a:r>
              <a:rPr lang="tr-TR" dirty="0"/>
              <a:t>, </a:t>
            </a:r>
            <a:r>
              <a:rPr lang="tr-TR" dirty="0" err="1"/>
              <a:t>taper</a:t>
            </a:r>
            <a:r>
              <a:rPr lang="tr-TR" dirty="0"/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8923053-CF32-8748-A5F2-29C8BDAA2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71962"/>
            <a:ext cx="9601200" cy="1650380"/>
          </a:xfrm>
        </p:spPr>
        <p:txBody>
          <a:bodyPr/>
          <a:lstStyle/>
          <a:p>
            <a:r>
              <a:rPr lang="tr-TR" dirty="0"/>
              <a:t>Aletin ucundan sap kısmına doğru çalışan parçasında alet çapının her milimetrede gösterdiği değişiklik</a:t>
            </a:r>
          </a:p>
          <a:p>
            <a:r>
              <a:rPr lang="tr-TR" dirty="0"/>
              <a:t>ISO standardına uyan aletlerde bu değer %2’dir. Yani her milimetrede aletin çapı 0.2 mm artar.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A21046E-5457-B544-BB31-40B97979F8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28" t="42944" r="4037" b="5042"/>
          <a:stretch/>
        </p:blipFill>
        <p:spPr>
          <a:xfrm>
            <a:off x="2536316" y="3122342"/>
            <a:ext cx="7779259" cy="33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950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2667A04-552D-C940-BB9C-04C517E9B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714376"/>
            <a:ext cx="10387013" cy="165735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dirty="0" err="1"/>
              <a:t>Taper</a:t>
            </a:r>
            <a:r>
              <a:rPr lang="tr-TR" dirty="0"/>
              <a:t> alet üzerinde sabit veya değişken olabilir. Tasarıma bağlı olarak artan azalan şekilde görülebilir.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6834BBE-9B87-0B41-BBB2-6F5F5809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749" y="1616350"/>
            <a:ext cx="4911278" cy="4911278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91C6D057-F60E-9E4F-9870-A4B1ECDC71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561" b="42469"/>
          <a:stretch/>
        </p:blipFill>
        <p:spPr>
          <a:xfrm>
            <a:off x="1836583" y="2371724"/>
            <a:ext cx="3651670" cy="318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675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9E49A72-AA2D-304B-AE6E-84A535261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874643"/>
            <a:ext cx="9601200" cy="4992757"/>
          </a:xfrm>
        </p:spPr>
        <p:txBody>
          <a:bodyPr/>
          <a:lstStyle/>
          <a:p>
            <a:r>
              <a:rPr lang="tr-TR" sz="3200" dirty="0"/>
              <a:t>ISO 3630-2: Genişleticiler</a:t>
            </a:r>
          </a:p>
          <a:p>
            <a:pPr lvl="1"/>
            <a:r>
              <a:rPr lang="tr-TR" sz="3200" dirty="0"/>
              <a:t>Tip G, Tip P, Tip B1, Tip B2, Tip M</a:t>
            </a:r>
          </a:p>
          <a:p>
            <a:endParaRPr lang="tr-TR" sz="3200" dirty="0"/>
          </a:p>
          <a:p>
            <a:r>
              <a:rPr lang="tr-TR" sz="3200" dirty="0"/>
              <a:t>ISO 3630-4: Yardımcı aletler</a:t>
            </a:r>
          </a:p>
          <a:p>
            <a:pPr lvl="1"/>
            <a:r>
              <a:rPr lang="tr-TR" sz="3200" dirty="0"/>
              <a:t>Tip 1: </a:t>
            </a:r>
            <a:r>
              <a:rPr lang="tr-TR" sz="3200" dirty="0" err="1"/>
              <a:t>Tırnerfler</a:t>
            </a:r>
            <a:endParaRPr lang="tr-TR" sz="3200" dirty="0"/>
          </a:p>
          <a:p>
            <a:pPr lvl="1"/>
            <a:r>
              <a:rPr lang="tr-TR" sz="3200" dirty="0"/>
              <a:t>Tip 2: Raspalar</a:t>
            </a:r>
          </a:p>
          <a:p>
            <a:pPr lvl="1"/>
            <a:r>
              <a:rPr lang="tr-TR" sz="3200" dirty="0"/>
              <a:t>Tip 3: Pat taşıyıcılar</a:t>
            </a:r>
          </a:p>
          <a:p>
            <a:pPr lvl="1"/>
            <a:r>
              <a:rPr lang="tr-TR" sz="3200" dirty="0"/>
              <a:t>Tip 4: </a:t>
            </a:r>
            <a:r>
              <a:rPr lang="tr-TR" sz="3200" dirty="0" err="1"/>
              <a:t>Sondlar</a:t>
            </a:r>
            <a:endParaRPr lang="tr-TR" sz="3200" dirty="0"/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044727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C378E4-D959-6741-8994-4F37DE4DC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28961"/>
            <a:ext cx="9601200" cy="1485900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Biomekanik</a:t>
            </a:r>
            <a:r>
              <a:rPr lang="tr-TR" dirty="0"/>
              <a:t> </a:t>
            </a:r>
            <a:r>
              <a:rPr lang="tr-TR" dirty="0" err="1"/>
              <a:t>preparasyonda</a:t>
            </a:r>
            <a:r>
              <a:rPr lang="tr-TR" dirty="0"/>
              <a:t> kullanılan aletler: TIRNERF (BROACH, BARBED BROACH)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91362FB-180E-6243-9C63-7B7FADF42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934" y="2063356"/>
            <a:ext cx="3333809" cy="3333809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4322416D-6A01-DD4A-A30F-DA05BF92F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361" y="2581862"/>
            <a:ext cx="2994778" cy="3333809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CC6A21F7-1717-FD4C-8ED1-84D0C0654281}"/>
              </a:ext>
            </a:extLst>
          </p:cNvPr>
          <p:cNvSpPr txBox="1"/>
          <p:nvPr/>
        </p:nvSpPr>
        <p:spPr>
          <a:xfrm>
            <a:off x="4083269" y="2581862"/>
            <a:ext cx="42965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20 ile 60 numara arasında değişen ebatlara sahiptir.</a:t>
            </a:r>
          </a:p>
          <a:p>
            <a:r>
              <a:rPr lang="tr-TR" dirty="0"/>
              <a:t>Düz </a:t>
            </a:r>
            <a:r>
              <a:rPr lang="tr-TR" dirty="0" err="1"/>
              <a:t>tırnerf</a:t>
            </a:r>
            <a:r>
              <a:rPr lang="tr-TR" dirty="0"/>
              <a:t> Miller sondu olarak da bilinir.</a:t>
            </a:r>
          </a:p>
          <a:p>
            <a:r>
              <a:rPr lang="tr-TR" dirty="0"/>
              <a:t>Dikenli </a:t>
            </a:r>
            <a:r>
              <a:rPr lang="tr-TR" dirty="0" err="1"/>
              <a:t>tırnerf</a:t>
            </a:r>
            <a:r>
              <a:rPr lang="tr-TR" dirty="0"/>
              <a:t> </a:t>
            </a:r>
            <a:r>
              <a:rPr lang="tr-TR" dirty="0" err="1"/>
              <a:t>pulpanın</a:t>
            </a:r>
            <a:r>
              <a:rPr lang="tr-TR" dirty="0"/>
              <a:t> </a:t>
            </a:r>
            <a:r>
              <a:rPr lang="tr-TR" dirty="0" err="1"/>
              <a:t>ekstirpasyonunda</a:t>
            </a:r>
            <a:r>
              <a:rPr lang="tr-TR" dirty="0"/>
              <a:t> (çıkartılmasında) kullanılır.</a:t>
            </a:r>
          </a:p>
          <a:p>
            <a:r>
              <a:rPr lang="tr-TR" dirty="0"/>
              <a:t>Kanalda rotasyon yaptırılmaz.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E9AB1C91-F13C-2149-8037-213578F0A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6437" y="4661607"/>
            <a:ext cx="2617378" cy="196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1624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0122C8-A48C-DA44-9322-A9FBA02A4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Reamer</a:t>
            </a: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57B9818-B000-AC4A-834A-07281F92C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150" y="2157182"/>
            <a:ext cx="3520592" cy="2514709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1D7E55BB-46E3-3640-B657-2E1B5BDA0F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846" t="14130" r="4604" b="4684"/>
          <a:stretch/>
        </p:blipFill>
        <p:spPr>
          <a:xfrm>
            <a:off x="8691857" y="1226416"/>
            <a:ext cx="1689099" cy="418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263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862E20-4A8F-784A-8B1B-55AB16079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Manuel Eğeler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1A4A4BA-3624-CF43-AC9D-8599AFC26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05552"/>
            <a:ext cx="9601200" cy="3581400"/>
          </a:xfrm>
        </p:spPr>
        <p:txBody>
          <a:bodyPr>
            <a:normAutofit/>
          </a:bodyPr>
          <a:lstStyle/>
          <a:p>
            <a:r>
              <a:rPr lang="tr-TR" sz="2800" dirty="0"/>
              <a:t>K Tipi eğe (</a:t>
            </a:r>
            <a:r>
              <a:rPr lang="tr-TR" sz="2800" dirty="0" err="1"/>
              <a:t>Kerr</a:t>
            </a:r>
            <a:r>
              <a:rPr lang="tr-TR" sz="2800" dirty="0"/>
              <a:t>) </a:t>
            </a:r>
          </a:p>
          <a:p>
            <a:r>
              <a:rPr lang="tr-TR" sz="2800" dirty="0"/>
              <a:t>H Tipi eğe (</a:t>
            </a:r>
            <a:r>
              <a:rPr lang="tr-TR" sz="2800" dirty="0" err="1"/>
              <a:t>Hedström</a:t>
            </a:r>
            <a:r>
              <a:rPr lang="tr-TR" sz="2800" dirty="0"/>
              <a:t>)</a:t>
            </a:r>
          </a:p>
          <a:p>
            <a:r>
              <a:rPr lang="tr-TR" sz="2800" dirty="0" err="1"/>
              <a:t>Hibrit</a:t>
            </a:r>
            <a:r>
              <a:rPr lang="tr-TR" sz="2800" dirty="0"/>
              <a:t> eğeler (</a:t>
            </a:r>
            <a:r>
              <a:rPr lang="tr-TR" sz="2800" dirty="0" err="1"/>
              <a:t>Flex</a:t>
            </a:r>
            <a:r>
              <a:rPr lang="tr-TR" sz="2800" dirty="0"/>
              <a:t>-R, Canal Master U, </a:t>
            </a:r>
            <a:r>
              <a:rPr lang="tr-TR" sz="2800" dirty="0" err="1"/>
              <a:t>Pathfinder</a:t>
            </a:r>
            <a:r>
              <a:rPr lang="tr-TR" sz="2800" dirty="0"/>
              <a:t>, C-Pilot)</a:t>
            </a:r>
          </a:p>
          <a:p>
            <a:pPr lvl="1"/>
            <a:r>
              <a:rPr lang="tr-TR" sz="2800" dirty="0"/>
              <a:t>Paslanmaz çelik, Nikel-titanyum (NiTi)</a:t>
            </a:r>
          </a:p>
        </p:txBody>
      </p:sp>
    </p:spTree>
    <p:extLst>
      <p:ext uri="{BB962C8B-B14F-4D97-AF65-F5344CB8AC3E}">
        <p14:creationId xmlns:p14="http://schemas.microsoft.com/office/powerpoint/2010/main" val="1024718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1303867"/>
          </a:xfrm>
        </p:spPr>
        <p:txBody>
          <a:bodyPr>
            <a:normAutofit/>
          </a:bodyPr>
          <a:lstStyle/>
          <a:p>
            <a:r>
              <a:rPr lang="tr-TR" dirty="0" err="1"/>
              <a:t>Kerr</a:t>
            </a:r>
            <a:r>
              <a:rPr lang="tr-TR" dirty="0"/>
              <a:t> File</a:t>
            </a:r>
            <a:br>
              <a:rPr lang="tr-TR" dirty="0"/>
            </a:br>
            <a:r>
              <a:rPr lang="tr-TR" dirty="0"/>
              <a:t>K-tipi eğe</a:t>
            </a:r>
          </a:p>
        </p:txBody>
      </p:sp>
      <p:pic>
        <p:nvPicPr>
          <p:cNvPr id="4" name="Picture 5" descr="DSCN468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4" t="33833" r="29990" b="35371"/>
          <a:stretch>
            <a:fillRect/>
          </a:stretch>
        </p:blipFill>
        <p:spPr>
          <a:xfrm>
            <a:off x="905333" y="2777066"/>
            <a:ext cx="5102704" cy="2286001"/>
          </a:xfrm>
          <a:noFill/>
        </p:spPr>
      </p:pic>
      <p:sp>
        <p:nvSpPr>
          <p:cNvPr id="5" name="Metin kutusu 4"/>
          <p:cNvSpPr txBox="1"/>
          <p:nvPr/>
        </p:nvSpPr>
        <p:spPr>
          <a:xfrm>
            <a:off x="6400801" y="3021322"/>
            <a:ext cx="43931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Kare veya üçgen şeklinde getirilen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telin saat yönünün tersine burulmasıyla elde edilir.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Bıçakların eğenin uzun eksenine olan açıları (</a:t>
            </a:r>
            <a:r>
              <a:rPr lang="tr-TR" dirty="0" err="1"/>
              <a:t>heliks</a:t>
            </a:r>
            <a:r>
              <a:rPr lang="tr-TR" dirty="0"/>
              <a:t> açısı) 25-40</a:t>
            </a:r>
            <a:r>
              <a:rPr lang="tr-TR" baseline="30000" dirty="0"/>
              <a:t>0</a:t>
            </a:r>
            <a:r>
              <a:rPr lang="tr-TR" dirty="0"/>
              <a:t>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049" y="367661"/>
            <a:ext cx="3175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349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Kerr</a:t>
            </a:r>
            <a:r>
              <a:rPr lang="tr-TR" dirty="0"/>
              <a:t> file</a:t>
            </a:r>
            <a:br>
              <a:rPr lang="tr-TR" dirty="0"/>
            </a:br>
            <a:r>
              <a:rPr lang="tr-TR" dirty="0"/>
              <a:t>K-tipi eğe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Reamerlardan</a:t>
            </a:r>
            <a:r>
              <a:rPr lang="tr-TR" dirty="0"/>
              <a:t> farkı tellerin 2 kat daha fazla burulmasıdır.</a:t>
            </a:r>
          </a:p>
          <a:p>
            <a:r>
              <a:rPr lang="tr-TR" dirty="0"/>
              <a:t>Eğeleme ve </a:t>
            </a:r>
            <a:r>
              <a:rPr lang="tr-TR" dirty="0" err="1"/>
              <a:t>reaming</a:t>
            </a:r>
            <a:r>
              <a:rPr lang="tr-TR" dirty="0"/>
              <a:t> hareketlerinde kullanılır.</a:t>
            </a:r>
          </a:p>
          <a:p>
            <a:r>
              <a:rPr lang="tr-TR" dirty="0"/>
              <a:t>Bükülme dirençleri </a:t>
            </a:r>
            <a:r>
              <a:rPr lang="tr-TR" dirty="0" err="1"/>
              <a:t>reamerdan</a:t>
            </a:r>
            <a:r>
              <a:rPr lang="tr-TR" dirty="0"/>
              <a:t> daha azdır, bu yüzden fazla döndürülmez.</a:t>
            </a:r>
          </a:p>
        </p:txBody>
      </p:sp>
    </p:spTree>
    <p:extLst>
      <p:ext uri="{BB962C8B-B14F-4D97-AF65-F5344CB8AC3E}">
        <p14:creationId xmlns:p14="http://schemas.microsoft.com/office/powerpoint/2010/main" val="32914990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Hedstroem</a:t>
            </a:r>
            <a:r>
              <a:rPr lang="tr-TR" dirty="0"/>
              <a:t> file</a:t>
            </a:r>
            <a:br>
              <a:rPr lang="tr-TR" dirty="0"/>
            </a:br>
            <a:r>
              <a:rPr lang="tr-TR" dirty="0"/>
              <a:t>H-tipi eğe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2" y="2603221"/>
            <a:ext cx="3175000" cy="2595997"/>
          </a:xfrm>
        </p:spPr>
        <p:txBody>
          <a:bodyPr>
            <a:normAutofit/>
          </a:bodyPr>
          <a:lstStyle/>
          <a:p>
            <a:r>
              <a:rPr lang="tr-TR" dirty="0"/>
              <a:t>Yuvarlak açılı tel sarmallı bıçaklar haline getirilir.</a:t>
            </a:r>
          </a:p>
          <a:p>
            <a:r>
              <a:rPr lang="tr-TR" dirty="0"/>
              <a:t>Bıçakların uzun eksene açıları 60-65</a:t>
            </a:r>
            <a:r>
              <a:rPr lang="tr-TR" baseline="30000" dirty="0"/>
              <a:t>0</a:t>
            </a:r>
            <a:r>
              <a:rPr lang="tr-TR" dirty="0"/>
              <a:t>.</a:t>
            </a:r>
          </a:p>
        </p:txBody>
      </p:sp>
      <p:pic>
        <p:nvPicPr>
          <p:cNvPr id="5" name="Picture 5" descr="DSCN46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2" t="64592" r="29990" b="3076"/>
          <a:stretch>
            <a:fillRect/>
          </a:stretch>
        </p:blipFill>
        <p:spPr>
          <a:xfrm>
            <a:off x="5479773" y="2721658"/>
            <a:ext cx="5592358" cy="2263840"/>
          </a:xfrm>
          <a:prstGeom prst="rect">
            <a:avLst/>
          </a:prstGeom>
          <a:noFill/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148" y="317221"/>
            <a:ext cx="3175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795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Hedstroem</a:t>
            </a:r>
            <a:r>
              <a:rPr lang="tr-TR" dirty="0"/>
              <a:t> file</a:t>
            </a:r>
            <a:br>
              <a:rPr lang="tr-TR" dirty="0"/>
            </a:br>
            <a:r>
              <a:rPr lang="tr-TR" dirty="0"/>
              <a:t>H-tipi eğe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10230" y="2691663"/>
            <a:ext cx="6242338" cy="5248622"/>
          </a:xfrm>
        </p:spPr>
        <p:txBody>
          <a:bodyPr/>
          <a:lstStyle/>
          <a:p>
            <a:r>
              <a:rPr lang="tr-TR" dirty="0"/>
              <a:t>Eğeleme ve çevresel eğeleme hareketlerinde kullanılır.</a:t>
            </a:r>
          </a:p>
          <a:p>
            <a:r>
              <a:rPr lang="tr-TR" dirty="0" err="1"/>
              <a:t>Reaming</a:t>
            </a:r>
            <a:r>
              <a:rPr lang="tr-TR" dirty="0"/>
              <a:t>, rotasyon ve saat kurma hareketlerinde kullanılmaz. </a:t>
            </a:r>
          </a:p>
          <a:p>
            <a:r>
              <a:rPr lang="tr-TR" dirty="0"/>
              <a:t>Burulma dayanımı düşük ve bıçakları keskin olduğundan </a:t>
            </a:r>
            <a:r>
              <a:rPr lang="tr-TR" dirty="0" err="1"/>
              <a:t>dentine</a:t>
            </a:r>
            <a:r>
              <a:rPr lang="tr-TR" dirty="0"/>
              <a:t> saplanıp kırılma riski vardır.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8145412" y="1634065"/>
          <a:ext cx="3358858" cy="447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Bit Eşlem Resmi" r:id="rId3" imgW="21942857" imgH="29257143" progId="Paint.Picture">
                  <p:embed/>
                </p:oleObj>
              </mc:Choice>
              <mc:Fallback>
                <p:oleObj name="Bit Eşlem Resmi" r:id="rId3" imgW="21942857" imgH="29257143" progId="Paint.Picture">
                  <p:embed/>
                  <p:pic>
                    <p:nvPicPr>
                      <p:cNvPr id="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5412" y="1634065"/>
                        <a:ext cx="3358858" cy="4479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90637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E14E3A-DC87-AE48-925B-2B47CDE6A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235686A-2A76-594A-AA3D-588989191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H-tipi eğeler tornada tıraşlama ile üretilirler.</a:t>
            </a:r>
          </a:p>
          <a:p>
            <a:r>
              <a:rPr lang="tr-TR" dirty="0"/>
              <a:t>Yüzeylerinde istenen bıçak açısı, </a:t>
            </a:r>
            <a:r>
              <a:rPr lang="tr-TR" dirty="0" err="1"/>
              <a:t>rake</a:t>
            </a:r>
            <a:r>
              <a:rPr lang="tr-TR" dirty="0"/>
              <a:t> açısı dolayısıyla keskinlik ayarlanabilir.</a:t>
            </a:r>
          </a:p>
          <a:p>
            <a:r>
              <a:rPr lang="tr-TR" dirty="0"/>
              <a:t>Bu kıvrılarak üretilen K-tipi eğede mümkün değildir.</a:t>
            </a:r>
          </a:p>
          <a:p>
            <a:r>
              <a:rPr lang="tr-TR" dirty="0"/>
              <a:t>H-tipi eğe K-tipi eğeye kıyasla </a:t>
            </a:r>
            <a:r>
              <a:rPr lang="tr-TR" dirty="0" err="1"/>
              <a:t>dentini</a:t>
            </a:r>
            <a:r>
              <a:rPr lang="tr-TR" dirty="0"/>
              <a:t> uzaklaştırmada yaklaşık 10 kat daha etkilidir.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E4BFD0A-D1CF-7147-A877-2CAA218596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87" t="22650" r="16810" b="8144"/>
          <a:stretch/>
        </p:blipFill>
        <p:spPr>
          <a:xfrm>
            <a:off x="869156" y="418454"/>
            <a:ext cx="4386021" cy="3394129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7ECBB590-714A-674F-BC7A-CFED3397E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5177" y="448702"/>
            <a:ext cx="3905573" cy="3993896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EFF989C9-CFBA-ED4F-9B41-F359449AF3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166" t="24188" r="17787" b="26128"/>
          <a:stretch/>
        </p:blipFill>
        <p:spPr>
          <a:xfrm>
            <a:off x="7930116" y="2445650"/>
            <a:ext cx="4125140" cy="351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376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6E7FF21A-E5A4-AD40-ADF7-DE0EC7A32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370" y="0"/>
            <a:ext cx="6960870" cy="3293983"/>
          </a:xfrm>
          <a:prstGeom prst="rect">
            <a:avLst/>
          </a:prstGeom>
        </p:spPr>
      </p:pic>
      <p:graphicFrame>
        <p:nvGraphicFramePr>
          <p:cNvPr id="7" name="Tablo 6">
            <a:extLst>
              <a:ext uri="{FF2B5EF4-FFF2-40B4-BE49-F238E27FC236}">
                <a16:creationId xmlns:a16="http://schemas.microsoft.com/office/drawing/2014/main" id="{DE3D708C-8406-384F-B0F6-982DEFD233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479330"/>
              </p:ext>
            </p:extLst>
          </p:nvPr>
        </p:nvGraphicFramePr>
        <p:xfrm>
          <a:off x="2592070" y="3429000"/>
          <a:ext cx="8128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14761741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964449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7215128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408879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Pembe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013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612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82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Beyaz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14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Sarı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737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Kırmızı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27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Mavi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83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Yeşil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55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Siyah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669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82338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41CB5C-CC25-8342-BDC1-7472103D8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Döner sistem eğeler (</a:t>
            </a:r>
            <a:r>
              <a:rPr lang="tr-TR" dirty="0" err="1"/>
              <a:t>Ni</a:t>
            </a:r>
            <a:r>
              <a:rPr lang="tr-TR" dirty="0"/>
              <a:t>-Ti eğeler)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D5F4CB-DC34-D142-ACC2-A353F9AAC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40230"/>
            <a:ext cx="9601200" cy="674370"/>
          </a:xfrm>
        </p:spPr>
        <p:txBody>
          <a:bodyPr>
            <a:normAutofit/>
          </a:bodyPr>
          <a:lstStyle/>
          <a:p>
            <a:r>
              <a:rPr lang="tr-TR" sz="2400" b="1" dirty="0"/>
              <a:t>Ni</a:t>
            </a:r>
            <a:r>
              <a:rPr lang="tr-TR" sz="2400" dirty="0"/>
              <a:t>kel </a:t>
            </a:r>
            <a:r>
              <a:rPr lang="tr-TR" sz="2400" b="1" dirty="0" err="1"/>
              <a:t>Ti</a:t>
            </a:r>
            <a:r>
              <a:rPr lang="tr-TR" sz="2400" dirty="0" err="1"/>
              <a:t>tanium</a:t>
            </a:r>
            <a:r>
              <a:rPr lang="tr-TR" sz="2400" dirty="0"/>
              <a:t>,  </a:t>
            </a:r>
            <a:r>
              <a:rPr lang="tr-TR" sz="2400" b="1" dirty="0"/>
              <a:t>N</a:t>
            </a:r>
            <a:r>
              <a:rPr lang="tr-TR" sz="2400" dirty="0"/>
              <a:t>aval </a:t>
            </a:r>
            <a:r>
              <a:rPr lang="tr-TR" sz="2400" b="1" dirty="0" err="1"/>
              <a:t>O</a:t>
            </a:r>
            <a:r>
              <a:rPr lang="tr-TR" sz="2400" dirty="0" err="1"/>
              <a:t>rdinance</a:t>
            </a:r>
            <a:r>
              <a:rPr lang="tr-TR" sz="2400" dirty="0"/>
              <a:t> </a:t>
            </a:r>
            <a:r>
              <a:rPr lang="tr-TR" sz="2400" b="1" dirty="0" err="1"/>
              <a:t>L</a:t>
            </a:r>
            <a:r>
              <a:rPr lang="tr-TR" sz="2400" dirty="0" err="1"/>
              <a:t>aboratory</a:t>
            </a:r>
            <a:r>
              <a:rPr lang="tr-TR" sz="2400" dirty="0"/>
              <a:t>  (NİTİNOL)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6F2F9EAD-EA64-B149-9951-23DE48E70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215" y="2611886"/>
            <a:ext cx="3775513" cy="211428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4C2264EC-4912-CE48-85BA-6D659BD95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514600"/>
            <a:ext cx="3771900" cy="3771900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3D26C279-19D1-C24E-BD14-A2C1670D37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58" t="24008" r="4024" b="22382"/>
          <a:stretch/>
        </p:blipFill>
        <p:spPr>
          <a:xfrm>
            <a:off x="7887357" y="4647872"/>
            <a:ext cx="4099035" cy="188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847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2AE769-C1A8-8A40-BB4B-1A3B542BE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NiTi eğelerin paslanmaz çeliğe üstünlükleri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192451-061E-C64F-8575-E647AF3152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Esnek</a:t>
            </a:r>
          </a:p>
          <a:p>
            <a:r>
              <a:rPr lang="tr-TR" dirty="0"/>
              <a:t>Kırılmaya dirençli</a:t>
            </a:r>
          </a:p>
          <a:p>
            <a:r>
              <a:rPr lang="tr-TR" dirty="0"/>
              <a:t>Şekil hafızası</a:t>
            </a:r>
          </a:p>
          <a:p>
            <a:r>
              <a:rPr lang="tr-TR" dirty="0" err="1"/>
              <a:t>Biyouyumluluk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916067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E52780-D5A7-C042-A771-E775C0FD8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Avantajlar</a:t>
            </a:r>
          </a:p>
        </p:txBody>
      </p:sp>
      <p:graphicFrame>
        <p:nvGraphicFramePr>
          <p:cNvPr id="4" name="Text Box 5">
            <a:extLst>
              <a:ext uri="{FF2B5EF4-FFF2-40B4-BE49-F238E27FC236}">
                <a16:creationId xmlns:a16="http://schemas.microsoft.com/office/drawing/2014/main" id="{349F4D6E-0DBE-AE41-BC45-243AF633D9A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95400" y="2557463"/>
          <a:ext cx="9601200" cy="331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59355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6EBDAA-5703-2641-8DAC-D8E058B77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NiTi eğe sistemleri</a:t>
            </a:r>
          </a:p>
        </p:txBody>
      </p:sp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5E7EE57D-C863-A849-A399-68D609CA6B16}"/>
              </a:ext>
            </a:extLst>
          </p:cNvPr>
          <p:cNvGraphicFramePr/>
          <p:nvPr/>
        </p:nvGraphicFramePr>
        <p:xfrm>
          <a:off x="373223" y="279918"/>
          <a:ext cx="11644605" cy="6270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83221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5E0EF7F-13B0-6645-9CB9-F915F056B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4000" dirty="0"/>
              <a:t>20.06 </a:t>
            </a:r>
            <a:r>
              <a:rPr lang="tr-TR" dirty="0"/>
              <a:t>ÇAP.TAPER</a:t>
            </a:r>
          </a:p>
          <a:p>
            <a:r>
              <a:rPr lang="tr-TR" dirty="0"/>
              <a:t>(0.20 mm çap ve her milimetrede çapın 0.06 mm artışı)</a:t>
            </a:r>
          </a:p>
        </p:txBody>
      </p:sp>
    </p:spTree>
    <p:extLst>
      <p:ext uri="{BB962C8B-B14F-4D97-AF65-F5344CB8AC3E}">
        <p14:creationId xmlns:p14="http://schemas.microsoft.com/office/powerpoint/2010/main" val="14912961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5DE4DA-BF3F-4644-906E-B6B463661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74986"/>
          </a:xfrm>
        </p:spPr>
        <p:txBody>
          <a:bodyPr/>
          <a:lstStyle/>
          <a:p>
            <a:r>
              <a:rPr lang="tr-TR" dirty="0" err="1"/>
              <a:t>Endodontik</a:t>
            </a:r>
            <a:r>
              <a:rPr lang="tr-TR" dirty="0"/>
              <a:t> motorlar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AC8F27E-1049-3845-8592-849C100A8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661" y="1645306"/>
            <a:ext cx="3567386" cy="4526893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01727C92-0D2B-F24A-9C71-798D7445D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147" y="1931699"/>
            <a:ext cx="3954106" cy="3954106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5D1470F0-BDF5-264F-97CC-2A7C2EADC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1792" y="294959"/>
            <a:ext cx="3327400" cy="3327400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C062B5E3-AF1D-C643-B73D-83AD1AA429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6955" y="3622359"/>
            <a:ext cx="3910804" cy="294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9344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13DD5E-A02D-9948-A6B0-D6B1F4E94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Başlıklar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A2D02F4-B71B-B943-A8BB-9FDFDC1B8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Mikromotor</a:t>
            </a:r>
            <a:endParaRPr lang="tr-TR" dirty="0"/>
          </a:p>
          <a:p>
            <a:r>
              <a:rPr lang="tr-TR" dirty="0" err="1"/>
              <a:t>Redüksiyonlu</a:t>
            </a:r>
            <a:r>
              <a:rPr lang="tr-TR" dirty="0"/>
              <a:t> başlık</a:t>
            </a:r>
          </a:p>
          <a:p>
            <a:r>
              <a:rPr lang="tr-TR" dirty="0" err="1"/>
              <a:t>Vertikal</a:t>
            </a:r>
            <a:r>
              <a:rPr lang="tr-TR" dirty="0"/>
              <a:t> darbeli başlık</a:t>
            </a:r>
          </a:p>
        </p:txBody>
      </p:sp>
    </p:spTree>
    <p:extLst>
      <p:ext uri="{BB962C8B-B14F-4D97-AF65-F5344CB8AC3E}">
        <p14:creationId xmlns:p14="http://schemas.microsoft.com/office/powerpoint/2010/main" val="32044617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2FBEA84-5DB9-DD45-8620-1AFE170ED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Hareketler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645779B-9CD1-CB4B-BC32-2286F6984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3388566" cy="3318936"/>
          </a:xfrm>
        </p:spPr>
        <p:txBody>
          <a:bodyPr/>
          <a:lstStyle/>
          <a:p>
            <a:r>
              <a:rPr lang="tr-TR" dirty="0"/>
              <a:t>Devamlı rotasyon</a:t>
            </a:r>
          </a:p>
          <a:p>
            <a:endParaRPr lang="tr-TR" dirty="0"/>
          </a:p>
          <a:p>
            <a:r>
              <a:rPr lang="tr-TR" dirty="0" err="1"/>
              <a:t>Resiprokasyon</a:t>
            </a:r>
            <a:endParaRPr lang="tr-TR" dirty="0"/>
          </a:p>
          <a:p>
            <a:endParaRPr lang="tr-TR" dirty="0"/>
          </a:p>
          <a:p>
            <a:r>
              <a:rPr lang="tr-TR" dirty="0"/>
              <a:t>Ters rotasyon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AA75858-C09A-C040-8EC4-5331ABA6E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9617" y="3041261"/>
            <a:ext cx="6280489" cy="207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9461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B401E31-F772-F54E-92A8-6BFDBD6FF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638" y="641125"/>
            <a:ext cx="5008724" cy="557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628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1C039DA-69D3-DA4B-A8BE-07AA923AA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NiTi Eğeler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44B6DC-05F2-4140-BC10-353AD9F11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Dünyada 250’den fazla döner sistem eğe markası mevcuttur ve bu sayı giderek artmaktadır.</a:t>
            </a:r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2EBAFF3-82B6-284F-AFB9-BA2B573F53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8" t="27211" r="2155"/>
          <a:stretch/>
        </p:blipFill>
        <p:spPr>
          <a:xfrm>
            <a:off x="3351823" y="3429000"/>
            <a:ext cx="5916583" cy="281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009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Gates-</a:t>
            </a:r>
            <a:r>
              <a:rPr lang="tr-TR" dirty="0" err="1"/>
              <a:t>Glidden</a:t>
            </a:r>
            <a:r>
              <a:rPr lang="tr-TR" dirty="0"/>
              <a:t> </a:t>
            </a:r>
            <a:r>
              <a:rPr lang="tr-TR" dirty="0" err="1"/>
              <a:t>frezler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2564294"/>
            <a:ext cx="5109926" cy="3571249"/>
          </a:xfr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C5FD27DA-65EC-D940-9EC5-D47721AD6860}"/>
              </a:ext>
            </a:extLst>
          </p:cNvPr>
          <p:cNvSpPr txBox="1"/>
          <p:nvPr/>
        </p:nvSpPr>
        <p:spPr>
          <a:xfrm>
            <a:off x="7633252" y="3429000"/>
            <a:ext cx="161775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#1 = 0.5 mm, </a:t>
            </a:r>
          </a:p>
          <a:p>
            <a:r>
              <a:rPr lang="tr-TR" dirty="0"/>
              <a:t>#2 = 0.7 mm, </a:t>
            </a:r>
          </a:p>
          <a:p>
            <a:r>
              <a:rPr lang="tr-TR" dirty="0"/>
              <a:t>#3 = 0.9 mm, </a:t>
            </a:r>
          </a:p>
          <a:p>
            <a:r>
              <a:rPr lang="tr-TR" dirty="0"/>
              <a:t>#4 = 1.10 mm, </a:t>
            </a:r>
          </a:p>
          <a:p>
            <a:r>
              <a:rPr lang="tr-TR" dirty="0"/>
              <a:t>#5 = 1.3 mm  </a:t>
            </a:r>
          </a:p>
          <a:p>
            <a:r>
              <a:rPr lang="tr-TR" dirty="0"/>
              <a:t>#6 = 1.5 mm.</a:t>
            </a:r>
          </a:p>
        </p:txBody>
      </p:sp>
    </p:spTree>
    <p:extLst>
      <p:ext uri="{BB962C8B-B14F-4D97-AF65-F5344CB8AC3E}">
        <p14:creationId xmlns:p14="http://schemas.microsoft.com/office/powerpoint/2010/main" val="2796559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FDD4E3-5B6B-E04D-98D6-733C26FDA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Peeso</a:t>
            </a:r>
            <a:r>
              <a:rPr lang="tr-TR" dirty="0"/>
              <a:t> </a:t>
            </a:r>
            <a:r>
              <a:rPr lang="tr-TR" dirty="0" err="1"/>
              <a:t>Reamer</a:t>
            </a: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058A758-346A-BD4C-8457-FBA222BB6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3642" y="2637207"/>
            <a:ext cx="2272472" cy="3414595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C6C5314E-CB57-4F41-883A-0997D1340A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579"/>
          <a:stretch/>
        </p:blipFill>
        <p:spPr>
          <a:xfrm>
            <a:off x="6096000" y="2637207"/>
            <a:ext cx="3957983" cy="326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707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4D18AF-C96B-E346-A780-DC793B137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Lentülo</a:t>
            </a:r>
            <a:endParaRPr lang="tr-TR" dirty="0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A007964-BA12-1A40-9464-1C2997B3A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1657259"/>
          </a:xfrm>
        </p:spPr>
        <p:txBody>
          <a:bodyPr/>
          <a:lstStyle/>
          <a:p>
            <a:r>
              <a:rPr lang="tr-TR" dirty="0"/>
              <a:t>1-4 numara arasında sınıflandırılmıştır</a:t>
            </a:r>
          </a:p>
          <a:p>
            <a:r>
              <a:rPr lang="tr-TR" dirty="0"/>
              <a:t>Numaraları üzerindeki çentik sayısından ve renk kodlarından anlaşılır</a:t>
            </a:r>
          </a:p>
          <a:p>
            <a:r>
              <a:rPr lang="tr-TR" dirty="0"/>
              <a:t>Kalsiyum hidroksitin veya </a:t>
            </a:r>
            <a:r>
              <a:rPr lang="tr-TR" dirty="0" err="1"/>
              <a:t>sealerların</a:t>
            </a:r>
            <a:r>
              <a:rPr lang="tr-TR" dirty="0"/>
              <a:t> kanala taşınmasında kullanılır.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6DF91F2A-ECA4-FE4A-B681-773DFFE4B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7836" y="4014394"/>
            <a:ext cx="3416301" cy="214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8055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57B5481-E446-A843-B79A-A3E93FE50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358" y="1697638"/>
            <a:ext cx="3160110" cy="316011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92B48A12-6C1C-E546-82FD-03E78CA79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832" y="1697639"/>
            <a:ext cx="6360219" cy="3160109"/>
          </a:xfrm>
          <a:prstGeom prst="rect">
            <a:avLst/>
          </a:prstGeom>
        </p:spPr>
      </p:pic>
      <p:sp>
        <p:nvSpPr>
          <p:cNvPr id="6" name="Başlık 1">
            <a:extLst>
              <a:ext uri="{FF2B5EF4-FFF2-40B4-BE49-F238E27FC236}">
                <a16:creationId xmlns:a16="http://schemas.microsoft.com/office/drawing/2014/main" id="{A15EBBE3-9CDC-2C41-B5A6-2C4EC07CBD78}"/>
              </a:ext>
            </a:extLst>
          </p:cNvPr>
          <p:cNvSpPr txBox="1">
            <a:spLocks/>
          </p:cNvSpPr>
          <p:nvPr/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err="1"/>
              <a:t>Clean</a:t>
            </a:r>
            <a:r>
              <a:rPr lang="tr-TR" dirty="0"/>
              <a:t> </a:t>
            </a:r>
            <a:r>
              <a:rPr lang="tr-TR" dirty="0" err="1"/>
              <a:t>stand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4504363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113091-E882-8344-844C-6E6D842F6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75371"/>
          </a:xfrm>
        </p:spPr>
        <p:txBody>
          <a:bodyPr/>
          <a:lstStyle/>
          <a:p>
            <a:r>
              <a:rPr lang="tr-TR" dirty="0" err="1"/>
              <a:t>İrrigasyonda</a:t>
            </a:r>
            <a:r>
              <a:rPr lang="tr-TR" dirty="0"/>
              <a:t> kullanılan aletler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98C46DB-C873-0244-97CE-617F73BA8F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59" r="27069"/>
          <a:stretch/>
        </p:blipFill>
        <p:spPr>
          <a:xfrm>
            <a:off x="2094380" y="2562612"/>
            <a:ext cx="858644" cy="1952703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261EB258-1AE9-BB4A-8682-9F36D22C32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64" r="26090"/>
          <a:stretch/>
        </p:blipFill>
        <p:spPr>
          <a:xfrm>
            <a:off x="814039" y="2294440"/>
            <a:ext cx="1115122" cy="2385509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91DBBF31-C5B9-2841-9416-C10E994396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695" r="30579"/>
          <a:stretch/>
        </p:blipFill>
        <p:spPr>
          <a:xfrm>
            <a:off x="3157343" y="2447615"/>
            <a:ext cx="1037065" cy="2182696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85920E76-EDC2-634C-8703-BCDFEB6E06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1602" y="1669586"/>
            <a:ext cx="3738756" cy="3738756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069B620E-1A43-714A-BED9-F1A6C76213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4677" y="1993977"/>
            <a:ext cx="3537332" cy="298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3802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F52AE12-D545-3041-B78E-8400932F6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685800"/>
            <a:ext cx="10326029" cy="1485900"/>
          </a:xfrm>
        </p:spPr>
        <p:txBody>
          <a:bodyPr/>
          <a:lstStyle/>
          <a:p>
            <a:r>
              <a:rPr lang="tr-TR" dirty="0" err="1"/>
              <a:t>İrrigasyon</a:t>
            </a:r>
            <a:r>
              <a:rPr lang="tr-TR" dirty="0"/>
              <a:t> aktivasyonunda kullanılan aletler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3833D18-B356-D94C-ADEE-4B000D79A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165" y="2120041"/>
            <a:ext cx="3221318" cy="3221318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FA9A4CA8-3589-E040-BFBF-DE42EFF84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4906" y="2468881"/>
            <a:ext cx="4007386" cy="2217420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3540B25F-8581-1A4D-BF49-8E87426AD4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504" y="2362275"/>
            <a:ext cx="2992630" cy="273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33156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9F1542-221E-704C-91AA-3570CEE95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Kanalların kurulanması: Kağıt </a:t>
            </a:r>
            <a:r>
              <a:rPr lang="tr-TR" dirty="0" err="1"/>
              <a:t>Konlar</a:t>
            </a:r>
            <a:r>
              <a:rPr lang="tr-TR" dirty="0"/>
              <a:t> (</a:t>
            </a:r>
            <a:r>
              <a:rPr lang="tr-TR" dirty="0" err="1"/>
              <a:t>Paper</a:t>
            </a:r>
            <a:r>
              <a:rPr lang="tr-TR" dirty="0"/>
              <a:t> </a:t>
            </a:r>
            <a:r>
              <a:rPr lang="tr-TR" dirty="0" err="1"/>
              <a:t>point</a:t>
            </a:r>
            <a:r>
              <a:rPr lang="tr-TR" dirty="0"/>
              <a:t>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1300DC4-8ABF-D64E-A743-970D055A36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12" t="19012" r="12447" b="16999"/>
          <a:stretch/>
        </p:blipFill>
        <p:spPr>
          <a:xfrm>
            <a:off x="1613647" y="2403053"/>
            <a:ext cx="3786691" cy="2437953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1FDC4B73-50CE-4740-B88F-4C06DABF6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863" y="2443393"/>
            <a:ext cx="4783280" cy="251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23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8D0D25-2331-F94F-A434-1D060F0DD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06332"/>
          </a:xfrm>
        </p:spPr>
        <p:txBody>
          <a:bodyPr/>
          <a:lstStyle/>
          <a:p>
            <a:r>
              <a:rPr lang="tr-TR" dirty="0"/>
              <a:t>Kök kanal dolgusunda kullanılan aletler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05AAF4E-1A90-5E47-99B8-FEB89437C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281" y="1834777"/>
            <a:ext cx="4484594" cy="370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3764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141505-F299-B347-9371-8EF3A7E2D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41786"/>
          </a:xfrm>
        </p:spPr>
        <p:txBody>
          <a:bodyPr/>
          <a:lstStyle/>
          <a:p>
            <a:r>
              <a:rPr lang="tr-TR" dirty="0" err="1"/>
              <a:t>Güta</a:t>
            </a:r>
            <a:r>
              <a:rPr lang="tr-TR" dirty="0"/>
              <a:t> </a:t>
            </a:r>
            <a:r>
              <a:rPr lang="tr-TR" dirty="0" err="1"/>
              <a:t>perka</a:t>
            </a:r>
            <a:r>
              <a:rPr lang="tr-TR" dirty="0"/>
              <a:t> (gutta </a:t>
            </a:r>
            <a:r>
              <a:rPr lang="tr-TR" dirty="0" err="1"/>
              <a:t>percha</a:t>
            </a:r>
            <a:r>
              <a:rPr lang="tr-TR" dirty="0"/>
              <a:t>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6E898ED-61C9-AC41-8A50-6783D5EB2D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25" t="12238" r="7723" b="10990"/>
          <a:stretch/>
        </p:blipFill>
        <p:spPr>
          <a:xfrm>
            <a:off x="4292301" y="2121946"/>
            <a:ext cx="4087906" cy="261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606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5168E0F7-AF00-5B47-B9CA-FDB2485D9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218" y="389068"/>
            <a:ext cx="3314244" cy="3314244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745BF38D-445E-E240-A8FF-976B07D22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032" y="2616200"/>
            <a:ext cx="3329281" cy="1087112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75A2BA0E-681E-D54F-B660-055EF11DF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033" y="389068"/>
            <a:ext cx="3329281" cy="1876910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A7920F94-E750-E34C-BADF-9E5DCDB0E7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3366" y="773654"/>
            <a:ext cx="3410921" cy="2545072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63D53193-1E02-684C-8413-F06F4C5515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7268" y="4067660"/>
            <a:ext cx="4241132" cy="210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843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F19FCE5-D0AB-8A47-A930-EE25037FD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9966" y="1995842"/>
            <a:ext cx="2866315" cy="2866315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207E28C9-7459-7D45-8E08-D5373949B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667" y="2376841"/>
            <a:ext cx="5114655" cy="210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3959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EDB328B-2D64-4041-A54B-37BB9B98A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634701"/>
            <a:ext cx="9601200" cy="418472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tr-TR" dirty="0"/>
              <a:t>Endodonti, diş </a:t>
            </a:r>
            <a:r>
              <a:rPr lang="tr-TR" dirty="0" err="1"/>
              <a:t>pulpası</a:t>
            </a:r>
            <a:r>
              <a:rPr lang="tr-TR" dirty="0"/>
              <a:t> ve çevre dokularının morfolojisi, fizyolojisi, hastalıkları ve tedavileri ile </a:t>
            </a:r>
            <a:r>
              <a:rPr lang="tr-TR" dirty="0" err="1"/>
              <a:t>ilgilinen</a:t>
            </a:r>
            <a:r>
              <a:rPr lang="tr-TR" dirty="0"/>
              <a:t> bilim dalıdır.</a:t>
            </a:r>
          </a:p>
          <a:p>
            <a:pPr>
              <a:lnSpc>
                <a:spcPct val="150000"/>
              </a:lnSpc>
            </a:pPr>
            <a:endParaRPr lang="tr-TR" dirty="0"/>
          </a:p>
          <a:p>
            <a:pPr>
              <a:lnSpc>
                <a:spcPct val="150000"/>
              </a:lnSpc>
            </a:pPr>
            <a:r>
              <a:rPr lang="tr-TR" dirty="0" err="1"/>
              <a:t>Pulpa</a:t>
            </a:r>
            <a:r>
              <a:rPr lang="tr-TR" dirty="0"/>
              <a:t> dokusunun sağlıklı bir şekilde korunmasını, bu mümkün değilse </a:t>
            </a:r>
            <a:r>
              <a:rPr lang="tr-TR" dirty="0" err="1"/>
              <a:t>pulpanın</a:t>
            </a:r>
            <a:r>
              <a:rPr lang="tr-TR" dirty="0"/>
              <a:t> uzaklaştırılarak kanal sisteminin dezenfeksiyonunu ve sızdırmaz şekilde doldurulmasını hedefler. </a:t>
            </a:r>
          </a:p>
          <a:p>
            <a:pPr>
              <a:lnSpc>
                <a:spcPct val="150000"/>
              </a:lnSpc>
            </a:pPr>
            <a:endParaRPr lang="tr-TR" dirty="0"/>
          </a:p>
          <a:p>
            <a:pPr>
              <a:lnSpc>
                <a:spcPct val="150000"/>
              </a:lnSpc>
            </a:pPr>
            <a:r>
              <a:rPr lang="tr-TR" dirty="0"/>
              <a:t>Günümüzde </a:t>
            </a:r>
            <a:r>
              <a:rPr lang="tr-TR" dirty="0" err="1"/>
              <a:t>pulpodentinal</a:t>
            </a:r>
            <a:r>
              <a:rPr lang="tr-TR" dirty="0"/>
              <a:t> kompleksin </a:t>
            </a:r>
            <a:r>
              <a:rPr lang="tr-TR" dirty="0" err="1"/>
              <a:t>rejenere</a:t>
            </a:r>
            <a:r>
              <a:rPr lang="tr-TR" dirty="0"/>
              <a:t> edilerek dişin canlılığının yeniden kazandırıldığı tedaviler de gelişmektedir.</a:t>
            </a:r>
          </a:p>
        </p:txBody>
      </p:sp>
    </p:spTree>
    <p:extLst>
      <p:ext uri="{BB962C8B-B14F-4D97-AF65-F5344CB8AC3E}">
        <p14:creationId xmlns:p14="http://schemas.microsoft.com/office/powerpoint/2010/main" val="428344282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5499F8F-ED72-B042-978B-F86939128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075765"/>
            <a:ext cx="9601200" cy="517442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dirty="0"/>
              <a:t>Kök kanal tedavisi, izolasyon, giriş </a:t>
            </a:r>
            <a:r>
              <a:rPr lang="tr-TR" dirty="0" err="1"/>
              <a:t>kavitesi</a:t>
            </a:r>
            <a:r>
              <a:rPr lang="tr-TR" dirty="0"/>
              <a:t>, kanalların şekillendirilmesi, dezenfeksiyonu ve dolgusu aşamalarından oluşur.  Her bir aşamanın kalitesi bir önceki aşamaya bağlıdır.</a:t>
            </a:r>
          </a:p>
          <a:p>
            <a:pPr>
              <a:lnSpc>
                <a:spcPct val="200000"/>
              </a:lnSpc>
            </a:pPr>
            <a:r>
              <a:rPr lang="tr-TR" dirty="0"/>
              <a:t>Kanal şekillendirmesi sonrasında uygulanacak materyallerinin birbirlerine uyumunu sağlamak ve uyumsuzluklara bağlı hatalı uygulamaları (komplikasyonları) ortadan kaldırmak için kanal aletleri ISO tarafından standardize edilerek sahip olmaları gereken özellikler belirlenmiştir.</a:t>
            </a:r>
          </a:p>
        </p:txBody>
      </p:sp>
    </p:spTree>
    <p:extLst>
      <p:ext uri="{BB962C8B-B14F-4D97-AF65-F5344CB8AC3E}">
        <p14:creationId xmlns:p14="http://schemas.microsoft.com/office/powerpoint/2010/main" val="107232661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9B2882D8-841E-4349-86C6-780937320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3203" y="1082712"/>
            <a:ext cx="4865594" cy="375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73477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B0651A3-CC21-BF49-9BCB-2AC432C63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624" y="1423521"/>
            <a:ext cx="3783704" cy="440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22999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18C42B1-B7DE-C143-A1F9-48C55FCCD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062" y="1852482"/>
            <a:ext cx="7071875" cy="254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05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BB0FD57-6AB6-4B4A-885F-FD83253AB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773" y="704633"/>
            <a:ext cx="8988322" cy="553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83500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1DA0BFC-BFE3-654C-B779-80952A95A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5248" y="1393414"/>
            <a:ext cx="4071172" cy="407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58737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85CE1DC-4ABB-5E42-A864-0D77F2044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32965"/>
            <a:ext cx="9601200" cy="3581400"/>
          </a:xfrm>
        </p:spPr>
        <p:txBody>
          <a:bodyPr/>
          <a:lstStyle/>
          <a:p>
            <a:r>
              <a:rPr lang="tr-TR" dirty="0"/>
              <a:t>İletişim: </a:t>
            </a:r>
            <a:r>
              <a:rPr lang="tr-TR" dirty="0" err="1"/>
              <a:t>cangul.keskin@omu.edu.tr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05260215"/>
      </p:ext>
    </p:extLst>
  </p:cSld>
  <p:clrMapOvr>
    <a:masterClrMapping/>
  </p:clrMapOvr>
</p:sld>
</file>

<file path=ppt/theme/theme1.xml><?xml version="1.0" encoding="utf-8"?>
<a:theme xmlns:a="http://schemas.openxmlformats.org/drawingml/2006/main" name="Kırpma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Kırpma</Template>
  <TotalTime>389</TotalTime>
  <Words>1413</Words>
  <Application>Microsoft Macintosh PowerPoint</Application>
  <PresentationFormat>Geniş ekran</PresentationFormat>
  <Paragraphs>288</Paragraphs>
  <Slides>85</Slides>
  <Notes>2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85</vt:i4>
      </vt:variant>
    </vt:vector>
  </HeadingPairs>
  <TitlesOfParts>
    <vt:vector size="90" baseType="lpstr">
      <vt:lpstr>Arial</vt:lpstr>
      <vt:lpstr>Calibri</vt:lpstr>
      <vt:lpstr>Franklin Gothic Book</vt:lpstr>
      <vt:lpstr>Kırpma</vt:lpstr>
      <vt:lpstr>Bit Eşlem Resmi</vt:lpstr>
      <vt:lpstr>Endodontik tedavilerde kullanılan aletler</vt:lpstr>
      <vt:lpstr>Öğrenme kazanımları</vt:lpstr>
      <vt:lpstr>ENDODONTİ</vt:lpstr>
      <vt:lpstr>Endodontik tedaviler ve amaçları</vt:lpstr>
      <vt:lpstr>PowerPoint Sunusu</vt:lpstr>
      <vt:lpstr>Endodontik tedavilerde kullanılan aletler</vt:lpstr>
      <vt:lpstr>PowerPoint Sunusu</vt:lpstr>
      <vt:lpstr>Endodontik muayenede kullanılan aletler</vt:lpstr>
      <vt:lpstr>PowerPoint Sunusu</vt:lpstr>
      <vt:lpstr>PowerPoint Sunusu</vt:lpstr>
      <vt:lpstr>Tooth slooth</vt:lpstr>
      <vt:lpstr>Magnifikasyon araçları</vt:lpstr>
      <vt:lpstr>Transillüminasyon</vt:lpstr>
      <vt:lpstr>İntraoral Periapikal Radyografiler</vt:lpstr>
      <vt:lpstr>Oklüzal Radyografiler</vt:lpstr>
      <vt:lpstr>Bitewing Radyografiler</vt:lpstr>
      <vt:lpstr>Panoramik radyografiler</vt:lpstr>
      <vt:lpstr>PowerPoint Sunusu</vt:lpstr>
      <vt:lpstr>PowerPoint Sunusu</vt:lpstr>
      <vt:lpstr>Muayene Seti</vt:lpstr>
      <vt:lpstr>Ekskavatörler</vt:lpstr>
      <vt:lpstr>Giriş kavitesi hazırlarken kullanılan aletler</vt:lpstr>
      <vt:lpstr>Dinamik el aletleri</vt:lpstr>
      <vt:lpstr>PowerPoint Sunusu</vt:lpstr>
      <vt:lpstr>Hız</vt:lpstr>
      <vt:lpstr>Aeratör (Air-Rotor/Hava türbini)</vt:lpstr>
      <vt:lpstr>PowerPoint Sunusu</vt:lpstr>
      <vt:lpstr>Düşük hızlı el aletleri Anguldurva, Piyasemen</vt:lpstr>
      <vt:lpstr>Renk kodları</vt:lpstr>
      <vt:lpstr>PowerPoint Sunusu</vt:lpstr>
      <vt:lpstr>Frezler</vt:lpstr>
      <vt:lpstr>Frezler</vt:lpstr>
      <vt:lpstr>Frezler</vt:lpstr>
      <vt:lpstr>PowerPoint Sunusu</vt:lpstr>
      <vt:lpstr>PowerPoint Sunusu</vt:lpstr>
      <vt:lpstr>PowerPoint Sunusu</vt:lpstr>
      <vt:lpstr>Dişlerin izolasyonunda kullanılan aletler RUBBER DAM (LASTİK ÖRTÜ)</vt:lpstr>
      <vt:lpstr>Çalışma boyunun belirlenmesinde kullanılan aletler</vt:lpstr>
      <vt:lpstr>Elektronik Apeks Bulucu (EAL)</vt:lpstr>
      <vt:lpstr>Elektronik Apeks Bulucu (EAL)</vt:lpstr>
      <vt:lpstr>PowerPoint Sunusu</vt:lpstr>
      <vt:lpstr>Kanalların biyomekanik preparasyonunda kullanılan aletler</vt:lpstr>
      <vt:lpstr>El aletlerinin standardizasyonu</vt:lpstr>
      <vt:lpstr>Koniklik (konisite, taper)</vt:lpstr>
      <vt:lpstr>PowerPoint Sunusu</vt:lpstr>
      <vt:lpstr>PowerPoint Sunusu</vt:lpstr>
      <vt:lpstr>Biomekanik preparasyonda kullanılan aletler: TIRNERF (BROACH, BARBED BROACH)</vt:lpstr>
      <vt:lpstr>Reamer</vt:lpstr>
      <vt:lpstr>Manuel Eğeler</vt:lpstr>
      <vt:lpstr>Kerr File K-tipi eğe</vt:lpstr>
      <vt:lpstr>Kerr file K-tipi eğe</vt:lpstr>
      <vt:lpstr>Hedstroem file H-tipi eğe</vt:lpstr>
      <vt:lpstr>Hedstroem file H-tipi eğe</vt:lpstr>
      <vt:lpstr>PowerPoint Sunusu</vt:lpstr>
      <vt:lpstr>PowerPoint Sunusu</vt:lpstr>
      <vt:lpstr>PowerPoint Sunusu</vt:lpstr>
      <vt:lpstr>Döner sistem eğeler (Ni-Ti eğeler)</vt:lpstr>
      <vt:lpstr>NiTi eğelerin paslanmaz çeliğe üstünlükleri</vt:lpstr>
      <vt:lpstr>Avantajlar</vt:lpstr>
      <vt:lpstr>NiTi eğe sistemleri</vt:lpstr>
      <vt:lpstr>PowerPoint Sunusu</vt:lpstr>
      <vt:lpstr>Endodontik motorlar</vt:lpstr>
      <vt:lpstr>Başlıklar</vt:lpstr>
      <vt:lpstr>Hareketler</vt:lpstr>
      <vt:lpstr>PowerPoint Sunusu</vt:lpstr>
      <vt:lpstr>NiTi Eğeler</vt:lpstr>
      <vt:lpstr>Gates-Glidden frezler</vt:lpstr>
      <vt:lpstr>Peeso Reamer</vt:lpstr>
      <vt:lpstr>Lentülo</vt:lpstr>
      <vt:lpstr>PowerPoint Sunusu</vt:lpstr>
      <vt:lpstr>İrrigasyonda kullanılan aletler</vt:lpstr>
      <vt:lpstr>İrrigasyon aktivasyonunda kullanılan aletler</vt:lpstr>
      <vt:lpstr>Kanalların kurulanması: Kağıt Konlar (Paper point)</vt:lpstr>
      <vt:lpstr>Kök kanal dolgusunda kullanılan aletler</vt:lpstr>
      <vt:lpstr>Güta perka (gutta percha)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Endodontik tedavilerde kullanılan aletler</dc:title>
  <dc:creator>Microsoft Office User</dc:creator>
  <cp:lastModifiedBy>Microsoft Office User</cp:lastModifiedBy>
  <cp:revision>41</cp:revision>
  <dcterms:created xsi:type="dcterms:W3CDTF">2020-07-24T06:53:24Z</dcterms:created>
  <dcterms:modified xsi:type="dcterms:W3CDTF">2020-10-06T08:55:29Z</dcterms:modified>
</cp:coreProperties>
</file>